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486" r:id="rId3"/>
    <p:sldId id="709" r:id="rId4"/>
    <p:sldId id="633" r:id="rId5"/>
    <p:sldId id="634" r:id="rId6"/>
    <p:sldId id="636" r:id="rId7"/>
    <p:sldId id="637" r:id="rId8"/>
    <p:sldId id="710" r:id="rId9"/>
    <p:sldId id="711" r:id="rId10"/>
    <p:sldId id="712" r:id="rId11"/>
    <p:sldId id="713" r:id="rId12"/>
    <p:sldId id="638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715" r:id="rId21"/>
    <p:sldId id="716" r:id="rId22"/>
    <p:sldId id="717" r:id="rId23"/>
    <p:sldId id="718" r:id="rId24"/>
    <p:sldId id="719" r:id="rId25"/>
    <p:sldId id="729" r:id="rId26"/>
    <p:sldId id="730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743" r:id="rId40"/>
    <p:sldId id="744" r:id="rId41"/>
    <p:sldId id="632" r:id="rId42"/>
    <p:sldId id="666" r:id="rId43"/>
    <p:sldId id="667" r:id="rId44"/>
    <p:sldId id="668" r:id="rId45"/>
    <p:sldId id="669" r:id="rId46"/>
    <p:sldId id="670" r:id="rId47"/>
    <p:sldId id="671" r:id="rId48"/>
    <p:sldId id="672" r:id="rId49"/>
    <p:sldId id="673" r:id="rId50"/>
    <p:sldId id="674" r:id="rId51"/>
    <p:sldId id="675" r:id="rId52"/>
    <p:sldId id="676" r:id="rId53"/>
    <p:sldId id="677" r:id="rId54"/>
    <p:sldId id="678" r:id="rId55"/>
    <p:sldId id="708" r:id="rId56"/>
    <p:sldId id="679" r:id="rId57"/>
    <p:sldId id="680" r:id="rId58"/>
    <p:sldId id="681" r:id="rId59"/>
    <p:sldId id="682" r:id="rId60"/>
    <p:sldId id="683" r:id="rId61"/>
    <p:sldId id="699" r:id="rId62"/>
    <p:sldId id="691" r:id="rId63"/>
    <p:sldId id="692" r:id="rId64"/>
    <p:sldId id="693" r:id="rId65"/>
    <p:sldId id="694" r:id="rId66"/>
    <p:sldId id="695" r:id="rId67"/>
    <p:sldId id="696" r:id="rId68"/>
    <p:sldId id="745" r:id="rId69"/>
    <p:sldId id="746" r:id="rId70"/>
    <p:sldId id="697" r:id="rId71"/>
    <p:sldId id="698" r:id="rId72"/>
    <p:sldId id="665" r:id="rId73"/>
    <p:sldId id="704" r:id="rId74"/>
    <p:sldId id="702" r:id="rId75"/>
    <p:sldId id="703" r:id="rId76"/>
    <p:sldId id="70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4E28"/>
    <a:srgbClr val="FF9794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37"/>
    <p:restoredTop sz="87057"/>
  </p:normalViewPr>
  <p:slideViewPr>
    <p:cSldViewPr snapToGrid="0" snapToObjects="1" showGuides="1">
      <p:cViewPr varScale="1">
        <p:scale>
          <a:sx n="100" d="100"/>
          <a:sy n="100" d="100"/>
        </p:scale>
        <p:origin x="168" y="392"/>
      </p:cViewPr>
      <p:guideLst>
        <p:guide orient="horz" pos="2136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1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1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09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9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7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8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80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92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31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89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7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7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9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70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3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5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4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5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3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22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03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88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3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6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45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91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5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3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41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08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7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50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73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53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62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64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5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27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01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0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04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8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78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634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296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40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850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2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091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28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01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8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252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32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85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61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76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5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07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3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99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85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9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1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5E77-1B01-6E40-8A48-486FE257C354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74ED-69C8-5E48-BA32-12FC8524B118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0B4E-5AF4-494B-979F-2707002B8731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CD72-A064-3140-BFE6-11BA2482F93D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E6C8-E959-6749-B5A1-D0DDF1691503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CFC6-B26B-F743-9B50-A3E13915DD1D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19D0-B512-7144-B4E9-49F2B6FF825F}" type="datetime1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D9E7-FE47-D749-BFAC-921CEA18FBE6}" type="datetime1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4303-0A0F-C046-BDC0-37C5AEBDE2B8}" type="datetime1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91D6-D445-F845-A5E0-1273EAAA92DF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EC9D-3F92-5D42-A37D-E9D934B37E65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94C63-6E6F-F34D-AAF1-81B92C201FD4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B1BFFA-98B0-0E4B-8EDE-726A32E7A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69" y="1122363"/>
            <a:ext cx="11794224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18: </a:t>
            </a:r>
            <a:r>
              <a:rPr lang="en-US" sz="4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Notice</a:t>
            </a:r>
            <a:br>
              <a:rPr lang="en-US" sz="4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769" y="4273761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Oct. 20, 2020</a:t>
            </a: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014" y="3530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notice and choice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comment from former FTC chair women ">
            <a:extLst>
              <a:ext uri="{FF2B5EF4-FFF2-40B4-BE49-F238E27FC236}">
                <a16:creationId xmlns:a16="http://schemas.microsoft.com/office/drawing/2014/main" id="{5CD6EED7-F483-534C-ACAF-10237ACE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89" y="1360872"/>
            <a:ext cx="9382049" cy="51485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8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014" y="3530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GDPR requirement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E8F98FB1-5036-8243-A3AD-BF6F828A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8" y="989012"/>
            <a:ext cx="9436100" cy="5549900"/>
          </a:xfrm>
          <a:prstGeom prst="rect">
            <a:avLst/>
          </a:prstGeom>
        </p:spPr>
      </p:pic>
      <p:sp>
        <p:nvSpPr>
          <p:cNvPr id="5" name="Rectangle 4" descr="&quot;&quot;">
            <a:extLst>
              <a:ext uri="{FF2B5EF4-FFF2-40B4-BE49-F238E27FC236}">
                <a16:creationId xmlns:a16="http://schemas.microsoft.com/office/drawing/2014/main" id="{DF6D5136-14B4-7340-879D-E86EFD3DF578}"/>
              </a:ext>
            </a:extLst>
          </p:cNvPr>
          <p:cNvSpPr/>
          <p:nvPr/>
        </p:nvSpPr>
        <p:spPr>
          <a:xfrm>
            <a:off x="9514044" y="5876130"/>
            <a:ext cx="433953" cy="66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4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47" y="106589"/>
            <a:ext cx="10515600" cy="104748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Different notice format</a:t>
            </a:r>
          </a:p>
        </p:txBody>
      </p:sp>
      <p:sp>
        <p:nvSpPr>
          <p:cNvPr id="3" name="Rectangle 2"/>
          <p:cNvSpPr/>
          <p:nvPr/>
        </p:nvSpPr>
        <p:spPr>
          <a:xfrm>
            <a:off x="542925" y="1895166"/>
            <a:ext cx="111013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Research needed to develop: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concise and easily understandable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formats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for showing policies</a:t>
            </a:r>
          </a:p>
          <a:p>
            <a:pPr lvl="2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easy to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extract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information from human-readable policy</a:t>
            </a:r>
            <a:endParaRPr lang="en-US" sz="2800" i="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9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344" y="1128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Towards a privacy “nutrition label”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3425" y="1614399"/>
            <a:ext cx="6624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Standardized format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People learn where to find answers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Facilitates policy comparisons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Standardized language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People learn terminology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Brief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People find info quickly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Linked to extended view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Get more details if needed</a:t>
            </a:r>
          </a:p>
        </p:txBody>
      </p:sp>
      <p:pic>
        <p:nvPicPr>
          <p:cNvPr id="8" name="Picture 7" descr="nutrition lab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4" y="1173729"/>
            <a:ext cx="2766520" cy="5248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" y="111893"/>
            <a:ext cx="10515600" cy="97395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nutrition label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681" y="1183601"/>
            <a:ext cx="675963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Easy lookup to determine: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– What data?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– For What purpose?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– With Whom to share?</a:t>
            </a:r>
          </a:p>
          <a:p>
            <a:pPr lvl="1"/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Emulate nutrition labels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– easy to compare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– short notice</a:t>
            </a:r>
          </a:p>
          <a:p>
            <a:pPr lvl="1"/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</p:txBody>
      </p:sp>
      <p:pic>
        <p:nvPicPr>
          <p:cNvPr id="5" name="Picture 4" descr="Privacy lab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82" y="150826"/>
            <a:ext cx="4740331" cy="6205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1FEE68-B078-1D4C-9A66-96489471E094}"/>
              </a:ext>
            </a:extLst>
          </p:cNvPr>
          <p:cNvSpPr/>
          <p:nvPr/>
        </p:nvSpPr>
        <p:spPr>
          <a:xfrm>
            <a:off x="425606" y="4784586"/>
            <a:ext cx="6576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P.G. Kelley, J.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Bresee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L.F.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Cranor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and R.W. Reeder. A “Nutrition Label” for Privacy. SOUPS 2009.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P.G. Kelley, L.J.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Cesca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J.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Bresee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and L.F.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Cranor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Standardizing Privacy Notices: An Online Study of the Nutrition Label Approach. CHI2010.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8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78" y="112878"/>
            <a:ext cx="10515600" cy="1058698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Rating labels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408588" y="1034629"/>
            <a:ext cx="57493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rate website on scale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give specific alternatives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inspired by energy labels</a:t>
            </a:r>
          </a:p>
        </p:txBody>
      </p:sp>
      <p:pic>
        <p:nvPicPr>
          <p:cNvPr id="3074" name="Picture 2" descr="Energy lab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03" y="2760775"/>
            <a:ext cx="1779221" cy="39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ergy la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1" y="2696794"/>
            <a:ext cx="2086052" cy="40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rivacy label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85" y="326754"/>
            <a:ext cx="3981193" cy="63947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34" y="11287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Comparative ranking</a:t>
            </a:r>
          </a:p>
        </p:txBody>
      </p:sp>
      <p:pic>
        <p:nvPicPr>
          <p:cNvPr id="5" name="Picture 4" descr="comaprative privacy labe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" y="1370012"/>
            <a:ext cx="5422900" cy="5168900"/>
          </a:xfrm>
          <a:prstGeom prst="rect">
            <a:avLst/>
          </a:prstGeom>
        </p:spPr>
      </p:pic>
      <p:pic>
        <p:nvPicPr>
          <p:cNvPr id="8" name="Picture 7" descr="comaprative privacy label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87" y="1362240"/>
            <a:ext cx="5346700" cy="5321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2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label for Android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privacy labeling for androi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031259"/>
            <a:ext cx="8477251" cy="58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8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731071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Online tools to analyse apps</a:t>
            </a:r>
          </a:p>
        </p:txBody>
      </p:sp>
      <p:pic>
        <p:nvPicPr>
          <p:cNvPr id="5" name="Picture 4" descr="online app analysis 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5" y="1209362"/>
            <a:ext cx="5273721" cy="27741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8831" y="3983559"/>
            <a:ext cx="248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privacygrade.org</a:t>
            </a:r>
            <a:r>
              <a:rPr lang="en-US" dirty="0"/>
              <a:t>/</a:t>
            </a:r>
          </a:p>
        </p:txBody>
      </p:sp>
      <p:pic>
        <p:nvPicPr>
          <p:cNvPr id="7" name="Picture 6" descr="online app analysis tools">
            <a:extLst>
              <a:ext uri="{FF2B5EF4-FFF2-40B4-BE49-F238E27FC236}">
                <a16:creationId xmlns:a16="http://schemas.microsoft.com/office/drawing/2014/main" id="{D26722E9-A569-7749-AE85-CB75BB3C4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09362"/>
            <a:ext cx="5699235" cy="28059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5E9C55-1A7D-4148-802D-2F8FE6DB9060}"/>
              </a:ext>
            </a:extLst>
          </p:cNvPr>
          <p:cNvSpPr/>
          <p:nvPr/>
        </p:nvSpPr>
        <p:spPr>
          <a:xfrm>
            <a:off x="7706265" y="4008882"/>
            <a:ext cx="294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https://exodus-</a:t>
            </a:r>
            <a:r>
              <a:rPr lang="en-US" dirty="0" err="1"/>
              <a:t>privacy.eu.org</a:t>
            </a:r>
            <a:endParaRPr lang="en-US" dirty="0"/>
          </a:p>
        </p:txBody>
      </p:sp>
      <p:pic>
        <p:nvPicPr>
          <p:cNvPr id="9" name="Picture 8" descr="online app analysis tools">
            <a:extLst>
              <a:ext uri="{FF2B5EF4-FFF2-40B4-BE49-F238E27FC236}">
                <a16:creationId xmlns:a16="http://schemas.microsoft.com/office/drawing/2014/main" id="{6583AE19-EAAD-574B-B535-B55FA941F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605" y="4601739"/>
            <a:ext cx="7428589" cy="1786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3EF5D-AB80-794E-B75F-872C8EEA80D9}"/>
              </a:ext>
            </a:extLst>
          </p:cNvPr>
          <p:cNvSpPr/>
          <p:nvPr/>
        </p:nvSpPr>
        <p:spPr>
          <a:xfrm>
            <a:off x="4659889" y="6388137"/>
            <a:ext cx="279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search.appcensus.io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9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759646"/>
          </a:xfrm>
        </p:spPr>
        <p:txBody>
          <a:bodyPr/>
          <a:lstStyle/>
          <a:p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Icons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privacy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" y="1156493"/>
            <a:ext cx="7419975" cy="5564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08984" y="2661711"/>
            <a:ext cx="44639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Mozilla started it back in 2010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Don’t see much adoption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3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B651-49EB-6644-8BE6-8DCDAAD8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3031" y="1820867"/>
            <a:ext cx="10909738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Various privacy notice format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Privacy notice design space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Evaluating effectiveness of various privacy notice design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71943-ACF3-5F4C-ACE1-432675C07CC2}"/>
              </a:ext>
            </a:extLst>
          </p:cNvPr>
          <p:cNvSpPr txBox="1"/>
          <p:nvPr/>
        </p:nvSpPr>
        <p:spPr>
          <a:xfrm>
            <a:off x="2385336" y="6358395"/>
            <a:ext cx="714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 contents have been taken from Lorrie </a:t>
            </a:r>
            <a:r>
              <a:rPr lang="en-US" dirty="0" err="1"/>
              <a:t>Cranor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5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D709-9DFE-D344-BA8F-401B8D69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52769"/>
            <a:ext cx="10515600" cy="1325563"/>
          </a:xfrm>
        </p:spPr>
        <p:txBody>
          <a:bodyPr/>
          <a:lstStyle/>
          <a:p>
            <a:r>
              <a:rPr lang="en-US" dirty="0"/>
              <a:t>Privacy notice design space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6FD835F5-5550-BE43-94AB-CE71BA22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23" y="1378332"/>
            <a:ext cx="7281082" cy="5422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3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56895777-E751-6F4E-A8A3-AC537F70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03200"/>
            <a:ext cx="9042400" cy="6451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7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B87313F-FC63-1246-80D0-95073FBA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27" y="0"/>
            <a:ext cx="8945745" cy="6858000"/>
          </a:xfrm>
          <a:prstGeom prst="rect">
            <a:avLst/>
          </a:prstGeom>
        </p:spPr>
      </p:pic>
      <p:sp>
        <p:nvSpPr>
          <p:cNvPr id="7" name="Rectangle 6" descr="&quot;&quot;">
            <a:extLst>
              <a:ext uri="{FF2B5EF4-FFF2-40B4-BE49-F238E27FC236}">
                <a16:creationId xmlns:a16="http://schemas.microsoft.com/office/drawing/2014/main" id="{C40266A3-DC57-7E45-92FF-A108FB3CE6F3}"/>
              </a:ext>
            </a:extLst>
          </p:cNvPr>
          <p:cNvSpPr/>
          <p:nvPr/>
        </p:nvSpPr>
        <p:spPr>
          <a:xfrm>
            <a:off x="9841424" y="6236695"/>
            <a:ext cx="618960" cy="604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8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793AC1B4-E483-F645-956A-AB8F52C5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88" y="180975"/>
            <a:ext cx="9232900" cy="654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7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8A83E91F-E03B-B04F-AAFD-1CBC07B5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39" y="184150"/>
            <a:ext cx="9042400" cy="641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60905293-703B-044D-89DC-F8B26259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88900"/>
            <a:ext cx="9258300" cy="6604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77629953-EB00-2A4A-8F0A-7CE3A594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96850"/>
            <a:ext cx="9182100" cy="6388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5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8F9F39E-F55B-EC4F-A18B-4F3008E7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7000"/>
            <a:ext cx="9321800" cy="6604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151C18F3-21BE-9644-B289-ECD51E76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054100"/>
            <a:ext cx="9169400" cy="4749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3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8ED2278-F439-2D42-AFB5-D7D13ABE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29" y="107950"/>
            <a:ext cx="9677400" cy="6565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1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7" y="76040"/>
            <a:ext cx="10515600" cy="96715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notice and choice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188" y="1152894"/>
            <a:ext cx="11687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Protect privacy by giving people control over their information </a:t>
            </a: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Notice and choi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96" y="1979186"/>
            <a:ext cx="9114291" cy="44637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1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E427C746-145E-764C-895B-E94F5129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5" y="282575"/>
            <a:ext cx="9461500" cy="6438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7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D00B246-7AA6-2A4A-A499-3C8AC4C1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67" y="320675"/>
            <a:ext cx="9512300" cy="6400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1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DB966FDB-D57D-5B4A-BBB6-C040E329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38200"/>
            <a:ext cx="9144000" cy="5181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89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BB89823F-4AC2-8848-B92B-EC75E4C4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67" y="333375"/>
            <a:ext cx="9131300" cy="6388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3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527981A7-6D06-F14F-83E4-D7D226B0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323850"/>
            <a:ext cx="9347200" cy="6210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07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CD8CA29-B72E-6F4C-BD77-D8F3AAF8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67" y="333375"/>
            <a:ext cx="9207500" cy="6388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72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39406205-CB69-CF4C-A5EB-8283CEEE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15900"/>
            <a:ext cx="9347200" cy="6426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0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45E1F1C3-E371-6947-8398-DB7AD5B3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1130300"/>
            <a:ext cx="9232900" cy="4597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06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2BA06782-80D5-7C43-9280-0869F52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50800"/>
            <a:ext cx="9131300" cy="675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42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799CFD3-E2B0-DD4C-87C6-2D7F48D9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71450"/>
            <a:ext cx="9245600" cy="6515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4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40" y="1402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Nobody reads policies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6765" y="1339592"/>
            <a:ext cx="63712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“the notice-and-choice model, as implemented, has led to long, incomprehensible privacy policies that consumers typically do not read, let alone understand”−</a:t>
            </a:r>
          </a:p>
          <a:p>
            <a:endParaRPr lang="en-US" sz="32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i="1" dirty="0">
                <a:latin typeface="Arial" charset="0"/>
                <a:ea typeface="Arial" charset="0"/>
                <a:cs typeface="Arial" charset="0"/>
              </a:rPr>
              <a:t>Protecting Consumer Privacy in an Era of Rapid Change. Preliminary FTC Staff Report. December 2010</a:t>
            </a:r>
            <a:endParaRPr lang="en-US" altLang="en-US" sz="32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28" y="2200759"/>
            <a:ext cx="5309694" cy="26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11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7413E16F-562A-0043-94CB-C64C435E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04800"/>
            <a:ext cx="9156700" cy="624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97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 do we measure effectiveness?</a:t>
            </a:r>
          </a:p>
        </p:txBody>
      </p:sp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3A32284D-8A16-B341-BE5B-F49F971C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57" y="359401"/>
            <a:ext cx="2978613" cy="2441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3953" y="1253225"/>
            <a:ext cx="854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 what criteria should we measure effectiveness?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1" name="Picture 10" descr="&quot;&quot;">
            <a:extLst>
              <a:ext uri="{FF2B5EF4-FFF2-40B4-BE49-F238E27FC236}">
                <a16:creationId xmlns:a16="http://schemas.microsoft.com/office/drawing/2014/main" id="{D103F4C4-64A1-FD40-9FA6-501058EF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10" y="2146931"/>
            <a:ext cx="2962591" cy="4391981"/>
          </a:xfrm>
          <a:prstGeom prst="rect">
            <a:avLst/>
          </a:prstGeom>
        </p:spPr>
      </p:pic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BCABC9AD-4BF8-D042-BCB4-F47017724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38" y="3109093"/>
            <a:ext cx="3962038" cy="31614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2"/>
            <a:ext cx="10515600" cy="13544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conduct studies to measure notice effectiveness?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6218" y="2209970"/>
            <a:ext cx="109020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Compare notice versions and no notice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Ask comprehension and/or policy comparison questions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Place notice in context of decision-making task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deception so participants don’t realize study is about notices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5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should we measure?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1728-442E-2047-8ABD-D21AF03DFECF}"/>
              </a:ext>
            </a:extLst>
          </p:cNvPr>
          <p:cNvSpPr/>
          <p:nvPr/>
        </p:nvSpPr>
        <p:spPr>
          <a:xfrm>
            <a:off x="677334" y="1524258"/>
            <a:ext cx="111534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How much time do they spend with notice?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</a:rPr>
              <a:t>More time could mean they find notice engaging, or hard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Time and accuracy to answer comprehension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Time and accuracy to compare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Do they report that this is information they want to know?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Does information impact decisions or behavior?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1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notice evaluation studies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825" y="1576770"/>
            <a:ext cx="8545104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 notice timing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Privacy “Nutrition Labels”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AdChoices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icon and taglines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Privacy meters in search results</a:t>
            </a:r>
          </a:p>
        </p:txBody>
      </p:sp>
      <p:cxnSp>
        <p:nvCxnSpPr>
          <p:cNvPr id="7" name="Straight Arrow Connector 6" descr="&quot;&quot;">
            <a:extLst>
              <a:ext uri="{FF2B5EF4-FFF2-40B4-BE49-F238E27FC236}">
                <a16:creationId xmlns:a16="http://schemas.microsoft.com/office/drawing/2014/main" id="{4AC1DBB8-F8E7-3A49-A629-C07A7E4ABEF7}"/>
              </a:ext>
            </a:extLst>
          </p:cNvPr>
          <p:cNvCxnSpPr/>
          <p:nvPr/>
        </p:nvCxnSpPr>
        <p:spPr>
          <a:xfrm>
            <a:off x="5433934" y="2007665"/>
            <a:ext cx="29980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&quot;&quot;">
            <a:extLst>
              <a:ext uri="{FF2B5EF4-FFF2-40B4-BE49-F238E27FC236}">
                <a16:creationId xmlns:a16="http://schemas.microsoft.com/office/drawing/2014/main" id="{77035982-3D0C-0542-A9E8-C5FAF960E82F}"/>
              </a:ext>
            </a:extLst>
          </p:cNvPr>
          <p:cNvSpPr/>
          <p:nvPr/>
        </p:nvSpPr>
        <p:spPr>
          <a:xfrm>
            <a:off x="8708036" y="1738858"/>
            <a:ext cx="2548328" cy="539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Attention</a:t>
            </a:r>
          </a:p>
        </p:txBody>
      </p:sp>
      <p:sp>
        <p:nvSpPr>
          <p:cNvPr id="8" name="Right Brace 7" descr="&quot;&quot;">
            <a:extLst>
              <a:ext uri="{FF2B5EF4-FFF2-40B4-BE49-F238E27FC236}">
                <a16:creationId xmlns:a16="http://schemas.microsoft.com/office/drawing/2014/main" id="{6887F7E5-6200-0542-85E1-D8FB52836F07}"/>
              </a:ext>
            </a:extLst>
          </p:cNvPr>
          <p:cNvSpPr/>
          <p:nvPr/>
        </p:nvSpPr>
        <p:spPr>
          <a:xfrm>
            <a:off x="7157803" y="2308485"/>
            <a:ext cx="1274164" cy="175418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E0AB3A8D-AB90-8247-A35F-1E03D75D10FD}"/>
              </a:ext>
            </a:extLst>
          </p:cNvPr>
          <p:cNvSpPr/>
          <p:nvPr/>
        </p:nvSpPr>
        <p:spPr>
          <a:xfrm>
            <a:off x="8805472" y="2915755"/>
            <a:ext cx="2548328" cy="539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Comprehension</a:t>
            </a:r>
          </a:p>
        </p:txBody>
      </p:sp>
      <p:cxnSp>
        <p:nvCxnSpPr>
          <p:cNvPr id="13" name="Straight Arrow Connector 12" descr="&quot;&quot;">
            <a:extLst>
              <a:ext uri="{FF2B5EF4-FFF2-40B4-BE49-F238E27FC236}">
                <a16:creationId xmlns:a16="http://schemas.microsoft.com/office/drawing/2014/main" id="{F53D1B8F-AB1F-6544-B31F-0F38419704C1}"/>
              </a:ext>
            </a:extLst>
          </p:cNvPr>
          <p:cNvCxnSpPr>
            <a:cxnSpLocks/>
          </p:cNvCxnSpPr>
          <p:nvPr/>
        </p:nvCxnSpPr>
        <p:spPr>
          <a:xfrm>
            <a:off x="7157803" y="4995386"/>
            <a:ext cx="15502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9758D8B4-D466-A045-8662-D41B65FD32D1}"/>
              </a:ext>
            </a:extLst>
          </p:cNvPr>
          <p:cNvSpPr/>
          <p:nvPr/>
        </p:nvSpPr>
        <p:spPr>
          <a:xfrm>
            <a:off x="8990206" y="4701799"/>
            <a:ext cx="2881495" cy="539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Behavioral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4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993" y="1019594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App notice timing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3873" y="2992084"/>
            <a:ext cx="108285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Does the timing of an app privacy notice impact the likelihood that people will notice, read, and remember it?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55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1798382" cy="8289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are app privacy notices most effective?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3716" y="1987744"/>
            <a:ext cx="55220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the app store?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After users download app?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After users start using app?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app in playstore">
            <a:extLst>
              <a:ext uri="{FF2B5EF4-FFF2-40B4-BE49-F238E27FC236}">
                <a16:creationId xmlns:a16="http://schemas.microsoft.com/office/drawing/2014/main" id="{AE23A268-C69E-A94C-A566-EF679D25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77" y="1400725"/>
            <a:ext cx="2869054" cy="43509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01ABD7-4F8F-C143-8B86-BFF812F436E3}"/>
              </a:ext>
            </a:extLst>
          </p:cNvPr>
          <p:cNvSpPr/>
          <p:nvPr/>
        </p:nvSpPr>
        <p:spPr>
          <a:xfrm>
            <a:off x="606781" y="6033184"/>
            <a:ext cx="898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R. </a:t>
            </a:r>
            <a:r>
              <a:rPr lang="en-US" dirty="0" err="1">
                <a:latin typeface="Arial" panose="020B0604020202020204" pitchFamily="34" charset="0"/>
              </a:rPr>
              <a:t>Balebako</a:t>
            </a:r>
            <a:r>
              <a:rPr lang="en-US" dirty="0">
                <a:latin typeface="Arial" panose="020B0604020202020204" pitchFamily="34" charset="0"/>
              </a:rPr>
              <a:t>, F. Schaub, I. </a:t>
            </a:r>
            <a:r>
              <a:rPr lang="en-US" dirty="0" err="1">
                <a:latin typeface="Arial" panose="020B0604020202020204" pitchFamily="34" charset="0"/>
              </a:rPr>
              <a:t>Adjerid</a:t>
            </a:r>
            <a:r>
              <a:rPr lang="en-US" dirty="0">
                <a:latin typeface="Arial" panose="020B0604020202020204" pitchFamily="34" charset="0"/>
              </a:rPr>
              <a:t>, A. </a:t>
            </a:r>
            <a:r>
              <a:rPr lang="en-US" dirty="0" err="1">
                <a:latin typeface="Arial" panose="020B0604020202020204" pitchFamily="34" charset="0"/>
              </a:rPr>
              <a:t>Acquisti</a:t>
            </a:r>
            <a:r>
              <a:rPr lang="en-US" dirty="0">
                <a:latin typeface="Arial" panose="020B0604020202020204" pitchFamily="34" charset="0"/>
              </a:rPr>
              <a:t>, L. </a:t>
            </a:r>
            <a:r>
              <a:rPr lang="en-US" dirty="0" err="1">
                <a:latin typeface="Arial" panose="020B0604020202020204" pitchFamily="34" charset="0"/>
              </a:rPr>
              <a:t>Cranor</a:t>
            </a:r>
            <a:r>
              <a:rPr lang="en-US" dirty="0">
                <a:latin typeface="Arial" panose="020B0604020202020204" pitchFamily="34" charset="0"/>
              </a:rPr>
              <a:t>. The Impact of Timing on the Salience of Smartphone App Privacy Notices. SPSM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26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survey and field experiment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ACF7F-6CF0-134E-AC6C-1A13035AD390}"/>
              </a:ext>
            </a:extLst>
          </p:cNvPr>
          <p:cNvSpPr/>
          <p:nvPr/>
        </p:nvSpPr>
        <p:spPr>
          <a:xfrm>
            <a:off x="882047" y="1947239"/>
            <a:ext cx="92289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277 survey participants </a:t>
            </a:r>
          </a:p>
          <a:p>
            <a:pPr lvl="1"/>
            <a:r>
              <a:rPr lang="en-US" sz="3200" dirty="0">
                <a:latin typeface="Arial" panose="020B0604020202020204" pitchFamily="34" charset="0"/>
              </a:rPr>
              <a:t>–played virtual app online</a:t>
            </a:r>
          </a:p>
          <a:p>
            <a:pPr lvl="1"/>
            <a:r>
              <a:rPr lang="en-US" sz="3200" dirty="0">
                <a:latin typeface="Arial" panose="020B0604020202020204" pitchFamily="34" charset="0"/>
              </a:rPr>
              <a:t>–asked to recall privacy notice minutes later</a:t>
            </a:r>
          </a:p>
          <a:p>
            <a:endParaRPr lang="en-US" sz="32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126 field experiment participants </a:t>
            </a:r>
          </a:p>
          <a:p>
            <a:pPr lvl="1"/>
            <a:r>
              <a:rPr lang="en-US" sz="3200" dirty="0">
                <a:latin typeface="Arial" panose="020B0604020202020204" pitchFamily="34" charset="0"/>
              </a:rPr>
              <a:t>–downloaded and played app</a:t>
            </a:r>
          </a:p>
          <a:p>
            <a:pPr lvl="1"/>
            <a:r>
              <a:rPr lang="en-US" sz="3200" dirty="0">
                <a:latin typeface="Arial" panose="020B0604020202020204" pitchFamily="34" charset="0"/>
              </a:rPr>
              <a:t>–asked to recall privacy notice the next day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0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Downloaded app detail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6B71E-CE8C-964D-8BEE-99F9DF59A55D}"/>
              </a:ext>
            </a:extLst>
          </p:cNvPr>
          <p:cNvSpPr/>
          <p:nvPr/>
        </p:nvSpPr>
        <p:spPr>
          <a:xfrm>
            <a:off x="569626" y="1330169"/>
            <a:ext cx="4272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 is a quiz about American inventors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study app screenshot">
            <a:extLst>
              <a:ext uri="{FF2B5EF4-FFF2-40B4-BE49-F238E27FC236}">
                <a16:creationId xmlns:a16="http://schemas.microsoft.com/office/drawing/2014/main" id="{A104E354-E902-4D44-91FC-763B7F2B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40" y="1701826"/>
            <a:ext cx="3452424" cy="4837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3760" y="1281176"/>
            <a:ext cx="3348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Notice based on NTIA prototype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8" name="Picture 7" descr="study app screenshot">
            <a:extLst>
              <a:ext uri="{FF2B5EF4-FFF2-40B4-BE49-F238E27FC236}">
                <a16:creationId xmlns:a16="http://schemas.microsoft.com/office/drawing/2014/main" id="{3354155C-A71D-9743-9558-F87626A82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83" y="1854125"/>
            <a:ext cx="4283833" cy="45022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1" y="500049"/>
            <a:ext cx="10515600" cy="82896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 remembered notices shown during app use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app screenshot in playstore">
            <a:extLst>
              <a:ext uri="{FF2B5EF4-FFF2-40B4-BE49-F238E27FC236}">
                <a16:creationId xmlns:a16="http://schemas.microsoft.com/office/drawing/2014/main" id="{AF253DD8-5F55-2348-93F6-9A03D6A3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345739"/>
            <a:ext cx="3127390" cy="47424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8864" y="1957763"/>
            <a:ext cx="7110972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Notice shown in app store was not significantly different than no notice</a:t>
            </a:r>
          </a:p>
          <a:p>
            <a:pPr marL="285750" indent="-285750">
              <a:buFont typeface="Arial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Notice shown in app use had better recall than shown in app store</a:t>
            </a:r>
          </a:p>
          <a:p>
            <a:pPr marL="285750" indent="-285750">
              <a:buFont typeface="Arial" charset="0"/>
              <a:buChar char="•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Need to place notices where they will be noticed and read</a:t>
            </a:r>
          </a:p>
          <a:p>
            <a:pPr marL="285750" indent="-285750">
              <a:buFont typeface="Arial" charset="0"/>
              <a:buChar char="•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studies can inform design</a:t>
            </a:r>
            <a:endParaRPr lang="en-US" altLang="en-US" sz="3200" dirty="0">
              <a:solidFill>
                <a:srgbClr val="00B05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8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15" y="13038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Notice fatigue and helplessness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3376" y="1641816"/>
            <a:ext cx="608746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Information shown at inopportune times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Misconceptions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Lack of understanding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Lack of choices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Habituation</a:t>
            </a: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1" y="1332173"/>
            <a:ext cx="4346575" cy="5206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1291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Privacy “Nutrition Labels”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8962" y="2256690"/>
            <a:ext cx="63464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notice design is most effective?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people use privacy nutrition labels to find information and compare policies quickly and accurately?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utrition Facts Label ">
            <a:extLst>
              <a:ext uri="{FF2B5EF4-FFF2-40B4-BE49-F238E27FC236}">
                <a16:creationId xmlns:a16="http://schemas.microsoft.com/office/drawing/2014/main" id="{9679F406-AF76-D945-BBC4-8E99D40B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60" y="2738905"/>
            <a:ext cx="5677140" cy="380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5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Iterative evaluation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250" y="2332059"/>
            <a:ext cx="31851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Focus groups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 studies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studies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1" name="Picture 10" descr="different type of notices">
            <a:extLst>
              <a:ext uri="{FF2B5EF4-FFF2-40B4-BE49-F238E27FC236}">
                <a16:creationId xmlns:a16="http://schemas.microsoft.com/office/drawing/2014/main" id="{78C18D32-5833-1043-B853-E73C4DAC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786" y="1088385"/>
            <a:ext cx="2549078" cy="2434082"/>
          </a:xfrm>
          <a:prstGeom prst="rect">
            <a:avLst/>
          </a:prstGeom>
        </p:spPr>
      </p:pic>
      <p:pic>
        <p:nvPicPr>
          <p:cNvPr id="7" name="Picture 6" descr="different type of notices">
            <a:extLst>
              <a:ext uri="{FF2B5EF4-FFF2-40B4-BE49-F238E27FC236}">
                <a16:creationId xmlns:a16="http://schemas.microsoft.com/office/drawing/2014/main" id="{5D2F6349-1300-D743-BD1B-3D277478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73" y="3857349"/>
            <a:ext cx="3359342" cy="2299383"/>
          </a:xfrm>
          <a:prstGeom prst="rect">
            <a:avLst/>
          </a:prstGeom>
        </p:spPr>
      </p:pic>
      <p:pic>
        <p:nvPicPr>
          <p:cNvPr id="13" name="Picture 12" descr="different type of notices">
            <a:extLst>
              <a:ext uri="{FF2B5EF4-FFF2-40B4-BE49-F238E27FC236}">
                <a16:creationId xmlns:a16="http://schemas.microsoft.com/office/drawing/2014/main" id="{351E9D0D-71C7-6846-8441-FDC22F0E7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66" y="470902"/>
            <a:ext cx="2607334" cy="3302624"/>
          </a:xfrm>
          <a:prstGeom prst="rect">
            <a:avLst/>
          </a:prstGeom>
        </p:spPr>
      </p:pic>
      <p:pic>
        <p:nvPicPr>
          <p:cNvPr id="15" name="Picture 14" descr="different type of notices">
            <a:extLst>
              <a:ext uri="{FF2B5EF4-FFF2-40B4-BE49-F238E27FC236}">
                <a16:creationId xmlns:a16="http://schemas.microsoft.com/office/drawing/2014/main" id="{5E21AAC7-4545-BC4B-96F0-CF1323E8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302" y="1855955"/>
            <a:ext cx="3046421" cy="3958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E7BF0-F2D6-2644-A11A-0B008B671605}"/>
              </a:ext>
            </a:extLst>
          </p:cNvPr>
          <p:cNvSpPr/>
          <p:nvPr/>
        </p:nvSpPr>
        <p:spPr>
          <a:xfrm>
            <a:off x="483727" y="6156733"/>
            <a:ext cx="9374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P.G. Kelley, L.J. </a:t>
            </a:r>
            <a:r>
              <a:rPr lang="en-US" dirty="0" err="1">
                <a:latin typeface="Arial" panose="020B0604020202020204" pitchFamily="34" charset="0"/>
              </a:rPr>
              <a:t>Cesca</a:t>
            </a:r>
            <a:r>
              <a:rPr lang="en-US" dirty="0">
                <a:latin typeface="Arial" panose="020B0604020202020204" pitchFamily="34" charset="0"/>
              </a:rPr>
              <a:t>, J. </a:t>
            </a:r>
            <a:r>
              <a:rPr lang="en-US" dirty="0" err="1">
                <a:latin typeface="Arial" panose="020B0604020202020204" pitchFamily="34" charset="0"/>
              </a:rPr>
              <a:t>Bresee</a:t>
            </a:r>
            <a:r>
              <a:rPr lang="en-US" dirty="0">
                <a:latin typeface="Arial" panose="020B0604020202020204" pitchFamily="34" charset="0"/>
              </a:rPr>
              <a:t>, and L.F. </a:t>
            </a:r>
            <a:r>
              <a:rPr lang="en-US" dirty="0" err="1">
                <a:latin typeface="Arial" panose="020B0604020202020204" pitchFamily="34" charset="0"/>
              </a:rPr>
              <a:t>Cranor</a:t>
            </a:r>
            <a:r>
              <a:rPr lang="en-US" dirty="0">
                <a:latin typeface="Arial" panose="020B0604020202020204" pitchFamily="34" charset="0"/>
              </a:rPr>
              <a:t>. Standardizing Privacy Notices: An Online Study of the Nutrition Label Approach. CHI2010.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48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Long and short label versions</a:t>
            </a:r>
          </a:p>
        </p:txBody>
      </p:sp>
      <p:pic>
        <p:nvPicPr>
          <p:cNvPr id="6" name="Picture 5" descr="notice format">
            <a:extLst>
              <a:ext uri="{FF2B5EF4-FFF2-40B4-BE49-F238E27FC236}">
                <a16:creationId xmlns:a16="http://schemas.microsoft.com/office/drawing/2014/main" id="{1C8D3859-8AEE-614F-83E6-B7B3314B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9" y="1453093"/>
            <a:ext cx="9728722" cy="5276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8D1F8A-CC51-1E4B-A952-B57C1146A339}"/>
              </a:ext>
            </a:extLst>
          </p:cNvPr>
          <p:cNvSpPr txBox="1"/>
          <p:nvPr/>
        </p:nvSpPr>
        <p:spPr>
          <a:xfrm>
            <a:off x="2448732" y="1075901"/>
            <a:ext cx="194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Standardized label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E6D27-AA70-A94E-B8F8-18BB6EF6162C}"/>
              </a:ext>
            </a:extLst>
          </p:cNvPr>
          <p:cNvSpPr txBox="1"/>
          <p:nvPr/>
        </p:nvSpPr>
        <p:spPr>
          <a:xfrm>
            <a:off x="7390109" y="1080660"/>
            <a:ext cx="25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Standardized short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41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Standardized text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40AF8-4AD6-C245-8E87-D109D98642EA}"/>
              </a:ext>
            </a:extLst>
          </p:cNvPr>
          <p:cNvSpPr txBox="1"/>
          <p:nvPr/>
        </p:nvSpPr>
        <p:spPr>
          <a:xfrm>
            <a:off x="2193466" y="10763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Short text</a:t>
            </a:r>
          </a:p>
        </p:txBody>
      </p:sp>
      <p:pic>
        <p:nvPicPr>
          <p:cNvPr id="6" name="Picture 5" descr="notice format">
            <a:extLst>
              <a:ext uri="{FF2B5EF4-FFF2-40B4-BE49-F238E27FC236}">
                <a16:creationId xmlns:a16="http://schemas.microsoft.com/office/drawing/2014/main" id="{322F6D43-3A61-9144-A17A-46F8D3C0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0" y="1813807"/>
            <a:ext cx="4657881" cy="4542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5D76D-2C60-7F4A-B5B5-FF7A2094356C}"/>
              </a:ext>
            </a:extLst>
          </p:cNvPr>
          <p:cNvSpPr txBox="1"/>
          <p:nvPr/>
        </p:nvSpPr>
        <p:spPr>
          <a:xfrm>
            <a:off x="8081290" y="1076351"/>
            <a:ext cx="135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Layered text</a:t>
            </a:r>
          </a:p>
        </p:txBody>
      </p:sp>
      <p:pic>
        <p:nvPicPr>
          <p:cNvPr id="5" name="Picture 4" descr="notice format">
            <a:extLst>
              <a:ext uri="{FF2B5EF4-FFF2-40B4-BE49-F238E27FC236}">
                <a16:creationId xmlns:a16="http://schemas.microsoft.com/office/drawing/2014/main" id="{740E725B-56E9-924E-A337-2C440C467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57" y="2004893"/>
            <a:ext cx="6954886" cy="381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81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 do we measure effectiveness?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623953" y="1300908"/>
            <a:ext cx="107298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763 participants, recruited through Amazon’s Mechanical Turk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Between subjects design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–Standardized label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–Standardized short label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–Standardized short text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–Full text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–Layered text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Measured time, accuracy, and enjoyability on information finding and comparison tasks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32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Which ones more effective?</a:t>
            </a:r>
          </a:p>
        </p:txBody>
      </p:sp>
      <p:sp>
        <p:nvSpPr>
          <p:cNvPr id="3" name="Rectangle 2"/>
          <p:cNvSpPr/>
          <p:nvPr/>
        </p:nvSpPr>
        <p:spPr>
          <a:xfrm>
            <a:off x="6251860" y="2571802"/>
            <a:ext cx="55603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Short form of notice had better accuracy in general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 format has slight edge over text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plot">
            <a:extLst>
              <a:ext uri="{FF2B5EF4-FFF2-40B4-BE49-F238E27FC236}">
                <a16:creationId xmlns:a16="http://schemas.microsoft.com/office/drawing/2014/main" id="{4FE16099-48D8-CD4C-9708-56B12223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6" y="1340337"/>
            <a:ext cx="5232400" cy="4660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38" y="758258"/>
            <a:ext cx="11828362" cy="82896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Effectiveness of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AdChoices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icon and taglines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944" y="3079160"/>
            <a:ext cx="85451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people know what the icon/tagline mean?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people know what would happen if they clicked on the icon?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adchoice icon">
            <a:extLst>
              <a:ext uri="{FF2B5EF4-FFF2-40B4-BE49-F238E27FC236}">
                <a16:creationId xmlns:a16="http://schemas.microsoft.com/office/drawing/2014/main" id="{0D1CF670-7BAF-2441-979F-152C0183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87" y="2575863"/>
            <a:ext cx="2476500" cy="2565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50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680" y="424259"/>
            <a:ext cx="10515600" cy="828966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AdChoices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icon study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68209-5A4D-9E44-8D82-D6457EB8957C}"/>
              </a:ext>
            </a:extLst>
          </p:cNvPr>
          <p:cNvSpPr/>
          <p:nvPr/>
        </p:nvSpPr>
        <p:spPr>
          <a:xfrm>
            <a:off x="549003" y="6033184"/>
            <a:ext cx="904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What Do Online Behavioral Advertising Disclosures Communicate to Users? P. Leon, J. </a:t>
            </a:r>
            <a:r>
              <a:rPr lang="en-US" dirty="0" err="1">
                <a:latin typeface="Arial" panose="020B0604020202020204" pitchFamily="34" charset="0"/>
              </a:rPr>
              <a:t>Cranshaw</a:t>
            </a:r>
            <a:r>
              <a:rPr lang="en-US" dirty="0">
                <a:latin typeface="Arial" panose="020B0604020202020204" pitchFamily="34" charset="0"/>
              </a:rPr>
              <a:t>, L. </a:t>
            </a:r>
            <a:r>
              <a:rPr lang="en-US" dirty="0" err="1">
                <a:latin typeface="Arial" panose="020B0604020202020204" pitchFamily="34" charset="0"/>
              </a:rPr>
              <a:t>Cranor</a:t>
            </a:r>
            <a:r>
              <a:rPr lang="en-US" dirty="0">
                <a:latin typeface="Arial" panose="020B0604020202020204" pitchFamily="34" charset="0"/>
              </a:rPr>
              <a:t>, J. Graves, M. </a:t>
            </a:r>
            <a:r>
              <a:rPr lang="en-US" dirty="0" err="1">
                <a:latin typeface="Arial" panose="020B0604020202020204" pitchFamily="34" charset="0"/>
              </a:rPr>
              <a:t>Hastak</a:t>
            </a:r>
            <a:r>
              <a:rPr lang="en-US" dirty="0">
                <a:latin typeface="Arial" panose="020B0604020202020204" pitchFamily="34" charset="0"/>
              </a:rPr>
              <a:t>, B. Ur, G. Xu. WPES 2012</a:t>
            </a:r>
            <a:endParaRPr lang="en-US" dirty="0"/>
          </a:p>
        </p:txBody>
      </p:sp>
      <p:pic>
        <p:nvPicPr>
          <p:cNvPr id="2050" name="Picture 2" descr="Save Your Computer: Guide to Remove adchoices Popups Step ...">
            <a:extLst>
              <a:ext uri="{FF2B5EF4-FFF2-40B4-BE49-F238E27FC236}">
                <a16:creationId xmlns:a16="http://schemas.microsoft.com/office/drawing/2014/main" id="{ACEDF83D-6454-1A4B-8365-3B1784FD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092" y="3331601"/>
            <a:ext cx="508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9003" y="1647148"/>
            <a:ext cx="8545104" cy="195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1,505 participants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Recruited through Amazon Mechanical Turk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Between subjects online survey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4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ebsite">
            <a:extLst>
              <a:ext uri="{FF2B5EF4-FFF2-40B4-BE49-F238E27FC236}">
                <a16:creationId xmlns:a16="http://schemas.microsoft.com/office/drawing/2014/main" id="{BFC7DAAC-296B-B040-BC93-5ECE4370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4" y="252604"/>
            <a:ext cx="9802570" cy="64822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5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Varied icon and taglines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011" y="1448577"/>
            <a:ext cx="5222212" cy="453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did I get this ad?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Interest based ads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AdChoices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Sponsor ads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Learn about your ad choices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Configure ad preferences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‘No tagline’</a:t>
            </a:r>
            <a:endParaRPr lang="en-US" alt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8C9FE-6F3D-D245-A2DC-78AC4DDDADC4}"/>
              </a:ext>
            </a:extLst>
          </p:cNvPr>
          <p:cNvSpPr txBox="1"/>
          <p:nvPr/>
        </p:nvSpPr>
        <p:spPr>
          <a:xfrm>
            <a:off x="9982200" y="1180523"/>
            <a:ext cx="1083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Tagline</a:t>
            </a:r>
          </a:p>
        </p:txBody>
      </p:sp>
      <p:cxnSp>
        <p:nvCxnSpPr>
          <p:cNvPr id="9" name="Straight Arrow Connector 8" descr="arrow">
            <a:extLst>
              <a:ext uri="{FF2B5EF4-FFF2-40B4-BE49-F238E27FC236}">
                <a16:creationId xmlns:a16="http://schemas.microsoft.com/office/drawing/2014/main" id="{4163724B-2B08-C14C-88AC-2BC63AAC0492}"/>
              </a:ext>
            </a:extLst>
          </p:cNvPr>
          <p:cNvCxnSpPr/>
          <p:nvPr/>
        </p:nvCxnSpPr>
        <p:spPr>
          <a:xfrm>
            <a:off x="10679657" y="1554585"/>
            <a:ext cx="284921" cy="360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website">
            <a:extLst>
              <a:ext uri="{FF2B5EF4-FFF2-40B4-BE49-F238E27FC236}">
                <a16:creationId xmlns:a16="http://schemas.microsoft.com/office/drawing/2014/main" id="{1FF38F37-EEB4-A24A-913C-4A5D964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97" y="2056209"/>
            <a:ext cx="6955606" cy="1849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8FD929-47F3-7C46-8215-184378B7D866}"/>
              </a:ext>
            </a:extLst>
          </p:cNvPr>
          <p:cNvSpPr txBox="1"/>
          <p:nvPr/>
        </p:nvSpPr>
        <p:spPr>
          <a:xfrm>
            <a:off x="10543822" y="1880701"/>
            <a:ext cx="1544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Why did I see this ad?</a:t>
            </a:r>
          </a:p>
        </p:txBody>
      </p:sp>
      <p:pic>
        <p:nvPicPr>
          <p:cNvPr id="14" name="Picture 13" descr="adchoice icon">
            <a:extLst>
              <a:ext uri="{FF2B5EF4-FFF2-40B4-BE49-F238E27FC236}">
                <a16:creationId xmlns:a16="http://schemas.microsoft.com/office/drawing/2014/main" id="{62C96A5F-A35B-B74D-8510-7DE0B70F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520" y="4365945"/>
            <a:ext cx="3860800" cy="181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B64DF1-5443-4E43-A240-227F594F3FED}"/>
              </a:ext>
            </a:extLst>
          </p:cNvPr>
          <p:cNvSpPr txBox="1"/>
          <p:nvPr/>
        </p:nvSpPr>
        <p:spPr>
          <a:xfrm>
            <a:off x="8610600" y="5991355"/>
            <a:ext cx="102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4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65" y="111893"/>
            <a:ext cx="10515600" cy="1045396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 if we read policies?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to read all policy you would spedn 244hrs/yea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157289"/>
            <a:ext cx="7195825" cy="53816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72424" y="2520048"/>
            <a:ext cx="3571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</a:rPr>
              <a:t>If every Internet user read privacy policies for each site they visited, it would cost 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$781 billion per year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2"/>
            <a:ext cx="11298524" cy="1218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think happens if they click?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C760E509-5EF9-1D43-9180-4D9C689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32" y="1625600"/>
            <a:ext cx="5549900" cy="1803400"/>
          </a:xfrm>
          <a:prstGeom prst="rect">
            <a:avLst/>
          </a:prstGeom>
        </p:spPr>
      </p:pic>
      <p:graphicFrame>
        <p:nvGraphicFramePr>
          <p:cNvPr id="8" name="Table 7" descr="&quot;&quot;">
            <a:extLst>
              <a:ext uri="{FF2B5EF4-FFF2-40B4-BE49-F238E27FC236}">
                <a16:creationId xmlns:a16="http://schemas.microsoft.com/office/drawing/2014/main" id="{D49CDEB0-FFFB-BF47-9EE6-E06EEA09B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78104"/>
              </p:ext>
            </p:extLst>
          </p:nvPr>
        </p:nvGraphicFramePr>
        <p:xfrm>
          <a:off x="3048000" y="3699127"/>
          <a:ext cx="7343423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3423">
                  <a:extLst>
                    <a:ext uri="{9D8B030D-6E8A-4147-A177-3AD203B41FA5}">
                      <a16:colId xmlns:a16="http://schemas.microsoft.com/office/drawing/2014/main" val="283920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More ads will pop up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5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Will take you to a page where you can buy advertisements on this website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8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Will take you to a page where you can opt out of tailored ads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71487"/>
                  </a:ext>
                </a:extLst>
              </a:tr>
            </a:tbl>
          </a:graphicData>
        </a:graphic>
      </p:graphicFrame>
      <p:graphicFrame>
        <p:nvGraphicFramePr>
          <p:cNvPr id="10" name="Table 9" descr="&quot;&quot;">
            <a:extLst>
              <a:ext uri="{FF2B5EF4-FFF2-40B4-BE49-F238E27FC236}">
                <a16:creationId xmlns:a16="http://schemas.microsoft.com/office/drawing/2014/main" id="{EEE4200A-63A2-D847-9C52-C316F2DC4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31387"/>
              </p:ext>
            </p:extLst>
          </p:nvPr>
        </p:nvGraphicFramePr>
        <p:xfrm>
          <a:off x="1549428" y="3699127"/>
          <a:ext cx="1202453" cy="2430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2453">
                  <a:extLst>
                    <a:ext uri="{9D8B030D-6E8A-4147-A177-3AD203B41FA5}">
                      <a16:colId xmlns:a16="http://schemas.microsoft.com/office/drawing/2014/main" val="361938241"/>
                    </a:ext>
                  </a:extLst>
                </a:gridCol>
              </a:tblGrid>
              <a:tr h="4950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56% 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77604"/>
                  </a:ext>
                </a:extLst>
              </a:tr>
              <a:tr h="90851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</a:rPr>
                        <a:t>45%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48120"/>
                  </a:ext>
                </a:extLst>
              </a:tr>
              <a:tr h="1004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D0EFF"/>
                          </a:solidFill>
                          <a:latin typeface="Arial" panose="020B0604020202020204" pitchFamily="34" charset="0"/>
                        </a:rPr>
                        <a:t>27%</a:t>
                      </a:r>
                      <a:endParaRPr lang="en-US" sz="2800" b="1" dirty="0">
                        <a:solidFill>
                          <a:srgbClr val="0D0EFF"/>
                        </a:solidFill>
                      </a:endParaRPr>
                    </a:p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032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D99C6E-D2F9-EB4E-AC61-E1D5B92DD009}"/>
              </a:ext>
            </a:extLst>
          </p:cNvPr>
          <p:cNvSpPr/>
          <p:nvPr/>
        </p:nvSpPr>
        <p:spPr>
          <a:xfrm>
            <a:off x="997587" y="6423340"/>
            <a:ext cx="9393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% who agreed with each statement; some participants agreed with multiple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2"/>
            <a:ext cx="11298524" cy="1218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think happens if they click?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C760E509-5EF9-1D43-9180-4D9C689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32" y="1625600"/>
            <a:ext cx="5549900" cy="1803400"/>
          </a:xfrm>
          <a:prstGeom prst="rect">
            <a:avLst/>
          </a:prstGeom>
        </p:spPr>
      </p:pic>
      <p:graphicFrame>
        <p:nvGraphicFramePr>
          <p:cNvPr id="8" name="Table 7" descr="&quot;&quot;">
            <a:extLst>
              <a:ext uri="{FF2B5EF4-FFF2-40B4-BE49-F238E27FC236}">
                <a16:creationId xmlns:a16="http://schemas.microsoft.com/office/drawing/2014/main" id="{D49CDEB0-FFFB-BF47-9EE6-E06EEA09B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83051"/>
              </p:ext>
            </p:extLst>
          </p:nvPr>
        </p:nvGraphicFramePr>
        <p:xfrm>
          <a:off x="3048000" y="3699127"/>
          <a:ext cx="7343423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3423">
                  <a:extLst>
                    <a:ext uri="{9D8B030D-6E8A-4147-A177-3AD203B41FA5}">
                      <a16:colId xmlns:a16="http://schemas.microsoft.com/office/drawing/2014/main" val="283920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More ads will pop up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5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Will take you to a page where you can buy advertisements on this website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8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Will take you to a page where you can opt out of tailored ads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7148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D99C6E-D2F9-EB4E-AC61-E1D5B92DD009}"/>
              </a:ext>
            </a:extLst>
          </p:cNvPr>
          <p:cNvSpPr/>
          <p:nvPr/>
        </p:nvSpPr>
        <p:spPr>
          <a:xfrm>
            <a:off x="997587" y="6423340"/>
            <a:ext cx="9393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% who agreed with each statement; some participants agreed with multiple statements</a:t>
            </a:r>
            <a:endParaRPr lang="en-US" dirty="0"/>
          </a:p>
        </p:txBody>
      </p:sp>
      <p:graphicFrame>
        <p:nvGraphicFramePr>
          <p:cNvPr id="10" name="Table 9" descr="&quot;&quot;">
            <a:extLst>
              <a:ext uri="{FF2B5EF4-FFF2-40B4-BE49-F238E27FC236}">
                <a16:creationId xmlns:a16="http://schemas.microsoft.com/office/drawing/2014/main" id="{EEE4200A-63A2-D847-9C52-C316F2DC4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9490"/>
              </p:ext>
            </p:extLst>
          </p:nvPr>
        </p:nvGraphicFramePr>
        <p:xfrm>
          <a:off x="1549428" y="3699127"/>
          <a:ext cx="1202453" cy="2430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2453">
                  <a:extLst>
                    <a:ext uri="{9D8B030D-6E8A-4147-A177-3AD203B41FA5}">
                      <a16:colId xmlns:a16="http://schemas.microsoft.com/office/drawing/2014/main" val="361938241"/>
                    </a:ext>
                  </a:extLst>
                </a:gridCol>
              </a:tblGrid>
              <a:tr h="4950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56% 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77604"/>
                  </a:ext>
                </a:extLst>
              </a:tr>
              <a:tr h="90851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</a:rPr>
                        <a:t>45%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48120"/>
                  </a:ext>
                </a:extLst>
              </a:tr>
              <a:tr h="1004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D0EFF"/>
                          </a:solidFill>
                          <a:latin typeface="Arial" panose="020B0604020202020204" pitchFamily="34" charset="0"/>
                        </a:rPr>
                        <a:t>27%</a:t>
                      </a:r>
                      <a:endParaRPr lang="en-US" sz="2800" b="1" dirty="0">
                        <a:solidFill>
                          <a:srgbClr val="0D0EFF"/>
                        </a:solidFill>
                      </a:endParaRPr>
                    </a:p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0321"/>
                  </a:ext>
                </a:extLst>
              </a:tr>
            </a:tbl>
          </a:graphicData>
        </a:graphic>
      </p:graphicFrame>
      <p:sp>
        <p:nvSpPr>
          <p:cNvPr id="5" name="Freeform 4" descr="&quot;&quot;">
            <a:extLst>
              <a:ext uri="{FF2B5EF4-FFF2-40B4-BE49-F238E27FC236}">
                <a16:creationId xmlns:a16="http://schemas.microsoft.com/office/drawing/2014/main" id="{115F98E8-34FB-9441-8FA7-A406B5783B97}"/>
              </a:ext>
            </a:extLst>
          </p:cNvPr>
          <p:cNvSpPr/>
          <p:nvPr/>
        </p:nvSpPr>
        <p:spPr>
          <a:xfrm>
            <a:off x="3387777" y="2458387"/>
            <a:ext cx="3222885" cy="391084"/>
          </a:xfrm>
          <a:custGeom>
            <a:avLst/>
            <a:gdLst>
              <a:gd name="connsiteX0" fmla="*/ 0 w 3222885"/>
              <a:gd name="connsiteY0" fmla="*/ 0 h 391084"/>
              <a:gd name="connsiteX1" fmla="*/ 659567 w 3222885"/>
              <a:gd name="connsiteY1" fmla="*/ 29980 h 391084"/>
              <a:gd name="connsiteX2" fmla="*/ 719528 w 3222885"/>
              <a:gd name="connsiteY2" fmla="*/ 44970 h 391084"/>
              <a:gd name="connsiteX3" fmla="*/ 869430 w 3222885"/>
              <a:gd name="connsiteY3" fmla="*/ 74951 h 391084"/>
              <a:gd name="connsiteX4" fmla="*/ 1019331 w 3222885"/>
              <a:gd name="connsiteY4" fmla="*/ 104931 h 391084"/>
              <a:gd name="connsiteX5" fmla="*/ 1109272 w 3222885"/>
              <a:gd name="connsiteY5" fmla="*/ 119921 h 391084"/>
              <a:gd name="connsiteX6" fmla="*/ 1259174 w 3222885"/>
              <a:gd name="connsiteY6" fmla="*/ 149902 h 391084"/>
              <a:gd name="connsiteX7" fmla="*/ 1334125 w 3222885"/>
              <a:gd name="connsiteY7" fmla="*/ 164892 h 391084"/>
              <a:gd name="connsiteX8" fmla="*/ 1528997 w 3222885"/>
              <a:gd name="connsiteY8" fmla="*/ 224852 h 391084"/>
              <a:gd name="connsiteX9" fmla="*/ 1573967 w 3222885"/>
              <a:gd name="connsiteY9" fmla="*/ 239843 h 391084"/>
              <a:gd name="connsiteX10" fmla="*/ 1798820 w 3222885"/>
              <a:gd name="connsiteY10" fmla="*/ 269823 h 391084"/>
              <a:gd name="connsiteX11" fmla="*/ 1843790 w 3222885"/>
              <a:gd name="connsiteY11" fmla="*/ 284813 h 391084"/>
              <a:gd name="connsiteX12" fmla="*/ 2038662 w 3222885"/>
              <a:gd name="connsiteY12" fmla="*/ 314793 h 391084"/>
              <a:gd name="connsiteX13" fmla="*/ 2083633 w 3222885"/>
              <a:gd name="connsiteY13" fmla="*/ 329783 h 391084"/>
              <a:gd name="connsiteX14" fmla="*/ 2203554 w 3222885"/>
              <a:gd name="connsiteY14" fmla="*/ 344774 h 391084"/>
              <a:gd name="connsiteX15" fmla="*/ 2248525 w 3222885"/>
              <a:gd name="connsiteY15" fmla="*/ 359764 h 391084"/>
              <a:gd name="connsiteX16" fmla="*/ 2698230 w 3222885"/>
              <a:gd name="connsiteY16" fmla="*/ 389744 h 391084"/>
              <a:gd name="connsiteX17" fmla="*/ 3222885 w 3222885"/>
              <a:gd name="connsiteY17" fmla="*/ 389744 h 39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22885" h="391084">
                <a:moveTo>
                  <a:pt x="0" y="0"/>
                </a:moveTo>
                <a:cubicBezTo>
                  <a:pt x="400107" y="40010"/>
                  <a:pt x="-174735" y="-13930"/>
                  <a:pt x="659567" y="29980"/>
                </a:cubicBezTo>
                <a:cubicBezTo>
                  <a:pt x="680141" y="31063"/>
                  <a:pt x="699383" y="40653"/>
                  <a:pt x="719528" y="44970"/>
                </a:cubicBezTo>
                <a:cubicBezTo>
                  <a:pt x="769354" y="55647"/>
                  <a:pt x="819463" y="64957"/>
                  <a:pt x="869430" y="74951"/>
                </a:cubicBezTo>
                <a:cubicBezTo>
                  <a:pt x="869439" y="74953"/>
                  <a:pt x="1019323" y="104930"/>
                  <a:pt x="1019331" y="104931"/>
                </a:cubicBezTo>
                <a:cubicBezTo>
                  <a:pt x="1049311" y="109928"/>
                  <a:pt x="1079399" y="114320"/>
                  <a:pt x="1109272" y="119921"/>
                </a:cubicBezTo>
                <a:cubicBezTo>
                  <a:pt x="1159356" y="129312"/>
                  <a:pt x="1209207" y="139908"/>
                  <a:pt x="1259174" y="149902"/>
                </a:cubicBezTo>
                <a:lnTo>
                  <a:pt x="1334125" y="164892"/>
                </a:lnTo>
                <a:cubicBezTo>
                  <a:pt x="1443738" y="219698"/>
                  <a:pt x="1354853" y="181316"/>
                  <a:pt x="1528997" y="224852"/>
                </a:cubicBezTo>
                <a:cubicBezTo>
                  <a:pt x="1544326" y="228684"/>
                  <a:pt x="1558473" y="236744"/>
                  <a:pt x="1573967" y="239843"/>
                </a:cubicBezTo>
                <a:cubicBezTo>
                  <a:pt x="1608444" y="246739"/>
                  <a:pt x="1769640" y="266176"/>
                  <a:pt x="1798820" y="269823"/>
                </a:cubicBezTo>
                <a:cubicBezTo>
                  <a:pt x="1813810" y="274820"/>
                  <a:pt x="1828296" y="281714"/>
                  <a:pt x="1843790" y="284813"/>
                </a:cubicBezTo>
                <a:cubicBezTo>
                  <a:pt x="1963340" y="308723"/>
                  <a:pt x="1927177" y="290019"/>
                  <a:pt x="2038662" y="314793"/>
                </a:cubicBezTo>
                <a:cubicBezTo>
                  <a:pt x="2054087" y="318221"/>
                  <a:pt x="2068087" y="326956"/>
                  <a:pt x="2083633" y="329783"/>
                </a:cubicBezTo>
                <a:cubicBezTo>
                  <a:pt x="2123268" y="336990"/>
                  <a:pt x="2163580" y="339777"/>
                  <a:pt x="2203554" y="344774"/>
                </a:cubicBezTo>
                <a:cubicBezTo>
                  <a:pt x="2218544" y="349771"/>
                  <a:pt x="2233031" y="356665"/>
                  <a:pt x="2248525" y="359764"/>
                </a:cubicBezTo>
                <a:cubicBezTo>
                  <a:pt x="2382160" y="386491"/>
                  <a:pt x="2595460" y="387972"/>
                  <a:pt x="2698230" y="389744"/>
                </a:cubicBezTo>
                <a:cubicBezTo>
                  <a:pt x="2873089" y="392759"/>
                  <a:pt x="3048000" y="389744"/>
                  <a:pt x="3222885" y="389744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76954-C652-F847-A6BB-2684D0FF26B9}"/>
              </a:ext>
            </a:extLst>
          </p:cNvPr>
          <p:cNvSpPr txBox="1"/>
          <p:nvPr/>
        </p:nvSpPr>
        <p:spPr>
          <a:xfrm>
            <a:off x="2758370" y="1760784"/>
            <a:ext cx="450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Bradley Hand" pitchFamily="2" charset="77"/>
              </a:rPr>
              <a:t>Configure Ad preference</a:t>
            </a:r>
          </a:p>
        </p:txBody>
      </p:sp>
      <p:sp>
        <p:nvSpPr>
          <p:cNvPr id="12" name="Freeform 11" descr="&quot;&quot;">
            <a:extLst>
              <a:ext uri="{FF2B5EF4-FFF2-40B4-BE49-F238E27FC236}">
                <a16:creationId xmlns:a16="http://schemas.microsoft.com/office/drawing/2014/main" id="{581D91EB-E28C-F941-945C-B696A4DF0F7E}"/>
              </a:ext>
            </a:extLst>
          </p:cNvPr>
          <p:cNvSpPr/>
          <p:nvPr/>
        </p:nvSpPr>
        <p:spPr>
          <a:xfrm>
            <a:off x="1603948" y="3716112"/>
            <a:ext cx="644577" cy="406183"/>
          </a:xfrm>
          <a:custGeom>
            <a:avLst/>
            <a:gdLst>
              <a:gd name="connsiteX0" fmla="*/ 0 w 644577"/>
              <a:gd name="connsiteY0" fmla="*/ 406183 h 406183"/>
              <a:gd name="connsiteX1" fmla="*/ 149901 w 644577"/>
              <a:gd name="connsiteY1" fmla="*/ 301252 h 406183"/>
              <a:gd name="connsiteX2" fmla="*/ 194872 w 644577"/>
              <a:gd name="connsiteY2" fmla="*/ 271272 h 406183"/>
              <a:gd name="connsiteX3" fmla="*/ 254832 w 644577"/>
              <a:gd name="connsiteY3" fmla="*/ 226301 h 406183"/>
              <a:gd name="connsiteX4" fmla="*/ 329783 w 644577"/>
              <a:gd name="connsiteY4" fmla="*/ 181331 h 406183"/>
              <a:gd name="connsiteX5" fmla="*/ 404734 w 644577"/>
              <a:gd name="connsiteY5" fmla="*/ 136360 h 406183"/>
              <a:gd name="connsiteX6" fmla="*/ 494675 w 644577"/>
              <a:gd name="connsiteY6" fmla="*/ 76399 h 406183"/>
              <a:gd name="connsiteX7" fmla="*/ 584616 w 644577"/>
              <a:gd name="connsiteY7" fmla="*/ 16439 h 406183"/>
              <a:gd name="connsiteX8" fmla="*/ 644577 w 644577"/>
              <a:gd name="connsiteY8" fmla="*/ 16439 h 40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577" h="406183">
                <a:moveTo>
                  <a:pt x="0" y="406183"/>
                </a:moveTo>
                <a:lnTo>
                  <a:pt x="149901" y="301252"/>
                </a:lnTo>
                <a:cubicBezTo>
                  <a:pt x="164714" y="290997"/>
                  <a:pt x="180459" y="282082"/>
                  <a:pt x="194872" y="271272"/>
                </a:cubicBezTo>
                <a:cubicBezTo>
                  <a:pt x="214859" y="256282"/>
                  <a:pt x="234044" y="240159"/>
                  <a:pt x="254832" y="226301"/>
                </a:cubicBezTo>
                <a:cubicBezTo>
                  <a:pt x="279074" y="210139"/>
                  <a:pt x="306074" y="198266"/>
                  <a:pt x="329783" y="181331"/>
                </a:cubicBezTo>
                <a:cubicBezTo>
                  <a:pt x="401803" y="129888"/>
                  <a:pt x="311845" y="167322"/>
                  <a:pt x="404734" y="136360"/>
                </a:cubicBezTo>
                <a:cubicBezTo>
                  <a:pt x="504531" y="36563"/>
                  <a:pt x="397054" y="130633"/>
                  <a:pt x="494675" y="76399"/>
                </a:cubicBezTo>
                <a:cubicBezTo>
                  <a:pt x="526172" y="58900"/>
                  <a:pt x="550433" y="27833"/>
                  <a:pt x="584616" y="16439"/>
                </a:cubicBezTo>
                <a:cubicBezTo>
                  <a:pt x="636290" y="-786"/>
                  <a:pt x="618413" y="-9724"/>
                  <a:pt x="644577" y="1643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 descr="&quot;&quot;">
            <a:extLst>
              <a:ext uri="{FF2B5EF4-FFF2-40B4-BE49-F238E27FC236}">
                <a16:creationId xmlns:a16="http://schemas.microsoft.com/office/drawing/2014/main" id="{81D9B724-D960-F64C-8EC3-BD30A47082CB}"/>
              </a:ext>
            </a:extLst>
          </p:cNvPr>
          <p:cNvSpPr/>
          <p:nvPr/>
        </p:nvSpPr>
        <p:spPr>
          <a:xfrm>
            <a:off x="1588957" y="4272090"/>
            <a:ext cx="584617" cy="539753"/>
          </a:xfrm>
          <a:custGeom>
            <a:avLst/>
            <a:gdLst>
              <a:gd name="connsiteX0" fmla="*/ 0 w 584617"/>
              <a:gd name="connsiteY0" fmla="*/ 539753 h 539753"/>
              <a:gd name="connsiteX1" fmla="*/ 134912 w 584617"/>
              <a:gd name="connsiteY1" fmla="*/ 389851 h 539753"/>
              <a:gd name="connsiteX2" fmla="*/ 179882 w 584617"/>
              <a:gd name="connsiteY2" fmla="*/ 329890 h 539753"/>
              <a:gd name="connsiteX3" fmla="*/ 329784 w 584617"/>
              <a:gd name="connsiteY3" fmla="*/ 194979 h 539753"/>
              <a:gd name="connsiteX4" fmla="*/ 404735 w 584617"/>
              <a:gd name="connsiteY4" fmla="*/ 135018 h 539753"/>
              <a:gd name="connsiteX5" fmla="*/ 449705 w 584617"/>
              <a:gd name="connsiteY5" fmla="*/ 90048 h 539753"/>
              <a:gd name="connsiteX6" fmla="*/ 539646 w 584617"/>
              <a:gd name="connsiteY6" fmla="*/ 30087 h 539753"/>
              <a:gd name="connsiteX7" fmla="*/ 584617 w 584617"/>
              <a:gd name="connsiteY7" fmla="*/ 107 h 53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4617" h="539753">
                <a:moveTo>
                  <a:pt x="0" y="539753"/>
                </a:moveTo>
                <a:cubicBezTo>
                  <a:pt x="44971" y="489786"/>
                  <a:pt x="91163" y="440891"/>
                  <a:pt x="134912" y="389851"/>
                </a:cubicBezTo>
                <a:cubicBezTo>
                  <a:pt x="151171" y="370882"/>
                  <a:pt x="163169" y="348460"/>
                  <a:pt x="179882" y="329890"/>
                </a:cubicBezTo>
                <a:cubicBezTo>
                  <a:pt x="254379" y="247115"/>
                  <a:pt x="255414" y="250755"/>
                  <a:pt x="329784" y="194979"/>
                </a:cubicBezTo>
                <a:cubicBezTo>
                  <a:pt x="396832" y="94405"/>
                  <a:pt x="317849" y="192942"/>
                  <a:pt x="404735" y="135018"/>
                </a:cubicBezTo>
                <a:cubicBezTo>
                  <a:pt x="422374" y="123259"/>
                  <a:pt x="432971" y="103063"/>
                  <a:pt x="449705" y="90048"/>
                </a:cubicBezTo>
                <a:cubicBezTo>
                  <a:pt x="478147" y="67927"/>
                  <a:pt x="514167" y="55565"/>
                  <a:pt x="539646" y="30087"/>
                </a:cubicBezTo>
                <a:cubicBezTo>
                  <a:pt x="573160" y="-3426"/>
                  <a:pt x="555494" y="107"/>
                  <a:pt x="584617" y="107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 descr="&quot;&quot;">
            <a:extLst>
              <a:ext uri="{FF2B5EF4-FFF2-40B4-BE49-F238E27FC236}">
                <a16:creationId xmlns:a16="http://schemas.microsoft.com/office/drawing/2014/main" id="{AE6E138A-2574-4341-861C-35CEAD3E3293}"/>
              </a:ext>
            </a:extLst>
          </p:cNvPr>
          <p:cNvSpPr/>
          <p:nvPr/>
        </p:nvSpPr>
        <p:spPr>
          <a:xfrm>
            <a:off x="1603948" y="5081666"/>
            <a:ext cx="539645" cy="689547"/>
          </a:xfrm>
          <a:custGeom>
            <a:avLst/>
            <a:gdLst>
              <a:gd name="connsiteX0" fmla="*/ 0 w 539645"/>
              <a:gd name="connsiteY0" fmla="*/ 689547 h 689547"/>
              <a:gd name="connsiteX1" fmla="*/ 29980 w 539645"/>
              <a:gd name="connsiteY1" fmla="*/ 584616 h 689547"/>
              <a:gd name="connsiteX2" fmla="*/ 44970 w 539645"/>
              <a:gd name="connsiteY2" fmla="*/ 539645 h 689547"/>
              <a:gd name="connsiteX3" fmla="*/ 74950 w 539645"/>
              <a:gd name="connsiteY3" fmla="*/ 479685 h 689547"/>
              <a:gd name="connsiteX4" fmla="*/ 134911 w 539645"/>
              <a:gd name="connsiteY4" fmla="*/ 389744 h 689547"/>
              <a:gd name="connsiteX5" fmla="*/ 164891 w 539645"/>
              <a:gd name="connsiteY5" fmla="*/ 329783 h 689547"/>
              <a:gd name="connsiteX6" fmla="*/ 239842 w 539645"/>
              <a:gd name="connsiteY6" fmla="*/ 254832 h 689547"/>
              <a:gd name="connsiteX7" fmla="*/ 314793 w 539645"/>
              <a:gd name="connsiteY7" fmla="*/ 179882 h 689547"/>
              <a:gd name="connsiteX8" fmla="*/ 419724 w 539645"/>
              <a:gd name="connsiteY8" fmla="*/ 104931 h 689547"/>
              <a:gd name="connsiteX9" fmla="*/ 479685 w 539645"/>
              <a:gd name="connsiteY9" fmla="*/ 44970 h 689547"/>
              <a:gd name="connsiteX10" fmla="*/ 539645 w 539645"/>
              <a:gd name="connsiteY10" fmla="*/ 0 h 68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645" h="689547">
                <a:moveTo>
                  <a:pt x="0" y="689547"/>
                </a:moveTo>
                <a:cubicBezTo>
                  <a:pt x="9993" y="654570"/>
                  <a:pt x="19527" y="619459"/>
                  <a:pt x="29980" y="584616"/>
                </a:cubicBezTo>
                <a:cubicBezTo>
                  <a:pt x="34520" y="569481"/>
                  <a:pt x="38746" y="554169"/>
                  <a:pt x="44970" y="539645"/>
                </a:cubicBezTo>
                <a:cubicBezTo>
                  <a:pt x="53772" y="519106"/>
                  <a:pt x="63453" y="498846"/>
                  <a:pt x="74950" y="479685"/>
                </a:cubicBezTo>
                <a:cubicBezTo>
                  <a:pt x="93488" y="448788"/>
                  <a:pt x="118797" y="421972"/>
                  <a:pt x="134911" y="389744"/>
                </a:cubicBezTo>
                <a:cubicBezTo>
                  <a:pt x="144904" y="369757"/>
                  <a:pt x="151172" y="347422"/>
                  <a:pt x="164891" y="329783"/>
                </a:cubicBezTo>
                <a:cubicBezTo>
                  <a:pt x="186583" y="301893"/>
                  <a:pt x="220243" y="284230"/>
                  <a:pt x="239842" y="254832"/>
                </a:cubicBezTo>
                <a:cubicBezTo>
                  <a:pt x="297582" y="168222"/>
                  <a:pt x="237065" y="246505"/>
                  <a:pt x="314793" y="179882"/>
                </a:cubicBezTo>
                <a:cubicBezTo>
                  <a:pt x="405328" y="102281"/>
                  <a:pt x="337093" y="132475"/>
                  <a:pt x="419724" y="104931"/>
                </a:cubicBezTo>
                <a:cubicBezTo>
                  <a:pt x="439711" y="84944"/>
                  <a:pt x="456166" y="60649"/>
                  <a:pt x="479685" y="44970"/>
                </a:cubicBezTo>
                <a:cubicBezTo>
                  <a:pt x="530535" y="11070"/>
                  <a:pt x="511916" y="27729"/>
                  <a:pt x="539645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949C1-2551-C045-B122-646FCE07B2D8}"/>
              </a:ext>
            </a:extLst>
          </p:cNvPr>
          <p:cNvSpPr txBox="1"/>
          <p:nvPr/>
        </p:nvSpPr>
        <p:spPr>
          <a:xfrm>
            <a:off x="440904" y="3680441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radley Hand" pitchFamily="2" charset="77"/>
              </a:rPr>
              <a:t>42%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65BCD-8ED6-634E-B521-566B0298B0AC}"/>
              </a:ext>
            </a:extLst>
          </p:cNvPr>
          <p:cNvSpPr txBox="1"/>
          <p:nvPr/>
        </p:nvSpPr>
        <p:spPr>
          <a:xfrm>
            <a:off x="453992" y="4435335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radley Hand" pitchFamily="2" charset="77"/>
              </a:rPr>
              <a:t>15%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02FF5-6FFC-D447-A40B-171A65282952}"/>
              </a:ext>
            </a:extLst>
          </p:cNvPr>
          <p:cNvSpPr txBox="1"/>
          <p:nvPr/>
        </p:nvSpPr>
        <p:spPr>
          <a:xfrm>
            <a:off x="444373" y="5345280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radley Hand" pitchFamily="2" charset="77"/>
              </a:rPr>
              <a:t>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261" y="1129127"/>
            <a:ext cx="10515600" cy="82896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Effectiveness of privacy meters in search results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3508" y="3759358"/>
            <a:ext cx="9770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privacy meters change purchase behavior?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99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Search result with privacy meter</a:t>
            </a:r>
          </a:p>
        </p:txBody>
      </p:sp>
      <p:pic>
        <p:nvPicPr>
          <p:cNvPr id="6" name="Picture 5" descr="study webpage">
            <a:extLst>
              <a:ext uri="{FF2B5EF4-FFF2-40B4-BE49-F238E27FC236}">
                <a16:creationId xmlns:a16="http://schemas.microsoft.com/office/drawing/2014/main" id="{BE79F312-C759-FC48-B914-F860F3A8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24" y="1129252"/>
            <a:ext cx="7840742" cy="55922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66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232" y="711438"/>
            <a:ext cx="10515600" cy="82896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test whether privacy meters change behavior?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B5DD8-00B6-4B4F-BC99-7A47B0CD490F}"/>
              </a:ext>
            </a:extLst>
          </p:cNvPr>
          <p:cNvSpPr/>
          <p:nvPr/>
        </p:nvSpPr>
        <p:spPr>
          <a:xfrm>
            <a:off x="532232" y="2337671"/>
            <a:ext cx="54751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Hypothetical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Search for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Which site would you buy from?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ABF60-2020-904D-8442-268300BC9C5D}"/>
              </a:ext>
            </a:extLst>
          </p:cNvPr>
          <p:cNvSpPr/>
          <p:nvPr/>
        </p:nvSpPr>
        <p:spPr>
          <a:xfrm>
            <a:off x="999913" y="5041131"/>
            <a:ext cx="37089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Hypothetical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No real privacy tradeoff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A8596-E1DC-0749-AD0B-0D661AB7A25E}"/>
              </a:ext>
            </a:extLst>
          </p:cNvPr>
          <p:cNvSpPr/>
          <p:nvPr/>
        </p:nvSpPr>
        <p:spPr>
          <a:xfrm>
            <a:off x="6400800" y="2258649"/>
            <a:ext cx="5655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Real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Search for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Make purchase with your credit card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C4EF2-EF57-E94A-9ACB-F6BF97CDD56D}"/>
              </a:ext>
            </a:extLst>
          </p:cNvPr>
          <p:cNvSpPr/>
          <p:nvPr/>
        </p:nvSpPr>
        <p:spPr>
          <a:xfrm>
            <a:off x="7402687" y="4994964"/>
            <a:ext cx="297151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Difficult to control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9" name="Straight Connector 8" descr="&quot;&quot;">
            <a:extLst>
              <a:ext uri="{FF2B5EF4-FFF2-40B4-BE49-F238E27FC236}">
                <a16:creationId xmlns:a16="http://schemas.microsoft.com/office/drawing/2014/main" id="{EEC296DD-484D-9E4F-A420-AF3B44FD6FCB}"/>
              </a:ext>
            </a:extLst>
          </p:cNvPr>
          <p:cNvCxnSpPr/>
          <p:nvPr/>
        </p:nvCxnSpPr>
        <p:spPr>
          <a:xfrm>
            <a:off x="5856422" y="1922140"/>
            <a:ext cx="0" cy="4462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2" y="623347"/>
            <a:ext cx="10515600" cy="82896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purchasing study had significant limitations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3894" y="2057127"/>
            <a:ext cx="8545104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Participants were all students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Reimbursement did not incentivize saving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Price/privacy tradeoff not obvious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Maybe people just like pretty indicators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Privacy-sensitive item not sensitive enough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93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3836" y="1918854"/>
            <a:ext cx="8545104" cy="295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72 Pittsburgh residents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Price/privacy tradeoff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Fixed payment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New icons, new products, new conditions</a:t>
            </a:r>
            <a:endParaRPr lang="en-US" altLang="en-US" sz="3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7EB4C-29E2-514E-9B3C-7C443F037282}"/>
              </a:ext>
            </a:extLst>
          </p:cNvPr>
          <p:cNvSpPr/>
          <p:nvPr/>
        </p:nvSpPr>
        <p:spPr>
          <a:xfrm>
            <a:off x="803836" y="5892581"/>
            <a:ext cx="809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J. Tsai, S. </a:t>
            </a:r>
            <a:r>
              <a:rPr lang="en-US" dirty="0" err="1">
                <a:latin typeface="Arial" panose="020B0604020202020204" pitchFamily="34" charset="0"/>
              </a:rPr>
              <a:t>Egelman</a:t>
            </a:r>
            <a:r>
              <a:rPr lang="en-US" dirty="0">
                <a:latin typeface="Arial" panose="020B0604020202020204" pitchFamily="34" charset="0"/>
              </a:rPr>
              <a:t>, L. </a:t>
            </a:r>
            <a:r>
              <a:rPr lang="en-US" dirty="0" err="1">
                <a:latin typeface="Arial" panose="020B0604020202020204" pitchFamily="34" charset="0"/>
              </a:rPr>
              <a:t>Cranor</a:t>
            </a:r>
            <a:r>
              <a:rPr lang="en-US" dirty="0">
                <a:latin typeface="Arial" panose="020B0604020202020204" pitchFamily="34" charset="0"/>
              </a:rPr>
              <a:t>, A. </a:t>
            </a:r>
            <a:r>
              <a:rPr lang="en-US" dirty="0" err="1">
                <a:latin typeface="Arial" panose="020B0604020202020204" pitchFamily="34" charset="0"/>
              </a:rPr>
              <a:t>Acquisti</a:t>
            </a:r>
            <a:r>
              <a:rPr lang="en-US" dirty="0">
                <a:latin typeface="Arial" panose="020B0604020202020204" pitchFamily="34" charset="0"/>
              </a:rPr>
              <a:t>. The Effect of Online Privacy Information on Purchasing Behavior: An Experimental Study. ISR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69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 descr="sensitivity of products">
            <a:extLst>
              <a:ext uri="{FF2B5EF4-FFF2-40B4-BE49-F238E27FC236}">
                <a16:creationId xmlns:a16="http://schemas.microsoft.com/office/drawing/2014/main" id="{F8B1B52D-4ED9-0D47-BF2B-5B2445FA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89" y="196395"/>
            <a:ext cx="9014311" cy="65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66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6C7439-CC45-B940-82F2-8C4E824E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Products used for the experiment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6111E9A9-CCC6-2545-8AFF-8789FC01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42" y="1070901"/>
            <a:ext cx="6349461" cy="4717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9463E2-481E-7545-BA5F-51FEC4B9D535}"/>
              </a:ext>
            </a:extLst>
          </p:cNvPr>
          <p:cNvSpPr/>
          <p:nvPr/>
        </p:nvSpPr>
        <p:spPr>
          <a:xfrm>
            <a:off x="1532256" y="5964686"/>
            <a:ext cx="809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J. Tsai, S. </a:t>
            </a:r>
            <a:r>
              <a:rPr lang="en-US" dirty="0" err="1">
                <a:latin typeface="Arial" panose="020B0604020202020204" pitchFamily="34" charset="0"/>
              </a:rPr>
              <a:t>Egelman</a:t>
            </a:r>
            <a:r>
              <a:rPr lang="en-US" dirty="0">
                <a:latin typeface="Arial" panose="020B0604020202020204" pitchFamily="34" charset="0"/>
              </a:rPr>
              <a:t>, L. </a:t>
            </a:r>
            <a:r>
              <a:rPr lang="en-US" dirty="0" err="1">
                <a:latin typeface="Arial" panose="020B0604020202020204" pitchFamily="34" charset="0"/>
              </a:rPr>
              <a:t>Cranor</a:t>
            </a:r>
            <a:r>
              <a:rPr lang="en-US" dirty="0">
                <a:latin typeface="Arial" panose="020B0604020202020204" pitchFamily="34" charset="0"/>
              </a:rPr>
              <a:t>, A. </a:t>
            </a:r>
            <a:r>
              <a:rPr lang="en-US" dirty="0" err="1">
                <a:latin typeface="Arial" panose="020B0604020202020204" pitchFamily="34" charset="0"/>
              </a:rPr>
              <a:t>Acquisti</a:t>
            </a:r>
            <a:r>
              <a:rPr lang="en-US" dirty="0">
                <a:latin typeface="Arial" panose="020B0604020202020204" pitchFamily="34" charset="0"/>
              </a:rPr>
              <a:t>. The Effect of Online Privacy Information on Purchasing Behavior: An Experimental Study. ISR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44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 control privacy premium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0E43-2FB7-E645-A81F-D5D48128D4BF}"/>
              </a:ext>
            </a:extLst>
          </p:cNvPr>
          <p:cNvSpPr txBox="1"/>
          <p:nvPr/>
        </p:nvSpPr>
        <p:spPr>
          <a:xfrm>
            <a:off x="771478" y="1580330"/>
            <a:ext cx="108057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Needed cooperation of vendors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Contacted 46 battery and sex toy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Convinced 8 to adjust prices for our study 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– Asked one to lower prices and promised to pay the difference 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– Sent $140 check to The Dirty Bunny for “research project assistance”</a:t>
            </a:r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62B6B6BC-8235-B34A-AFED-35129C1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901661"/>
            <a:ext cx="3923451" cy="16727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8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3" y="90813"/>
            <a:ext cx="8885747" cy="66735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Merchant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75F8-53AA-C640-841C-57173273FDFB}"/>
              </a:ext>
            </a:extLst>
          </p:cNvPr>
          <p:cNvSpPr/>
          <p:nvPr/>
        </p:nvSpPr>
        <p:spPr>
          <a:xfrm>
            <a:off x="604602" y="1265107"/>
            <a:ext cx="84044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Selected 10 merchants for each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well-known merchants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Controlled first four search results: more expensive -&gt; better privacy</a:t>
            </a:r>
          </a:p>
        </p:txBody>
      </p:sp>
      <p:pic>
        <p:nvPicPr>
          <p:cNvPr id="7" name="Picture 6" descr="price premium">
            <a:extLst>
              <a:ext uri="{FF2B5EF4-FFF2-40B4-BE49-F238E27FC236}">
                <a16:creationId xmlns:a16="http://schemas.microsoft.com/office/drawing/2014/main" id="{DA56D91A-50AF-2246-8145-05C87F59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4" y="3538199"/>
            <a:ext cx="9393836" cy="2818151"/>
          </a:xfrm>
          <a:prstGeom prst="rect">
            <a:avLst/>
          </a:prstGeom>
        </p:spPr>
      </p:pic>
      <p:sp>
        <p:nvSpPr>
          <p:cNvPr id="8" name="Right Brace 7" descr="&quot;&quot;">
            <a:extLst>
              <a:ext uri="{FF2B5EF4-FFF2-40B4-BE49-F238E27FC236}">
                <a16:creationId xmlns:a16="http://schemas.microsoft.com/office/drawing/2014/main" id="{E5A1FA63-C481-7A4C-A1B2-4BB735E0FDD1}"/>
              </a:ext>
            </a:extLst>
          </p:cNvPr>
          <p:cNvSpPr/>
          <p:nvPr/>
        </p:nvSpPr>
        <p:spPr>
          <a:xfrm>
            <a:off x="10027044" y="4347146"/>
            <a:ext cx="640956" cy="20092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629D0-62B3-5E44-9015-3D7E4161EF6E}"/>
              </a:ext>
            </a:extLst>
          </p:cNvPr>
          <p:cNvSpPr txBox="1"/>
          <p:nvPr/>
        </p:nvSpPr>
        <p:spPr>
          <a:xfrm>
            <a:off x="9179704" y="2789792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  <a:cs typeface="Arial" panose="020B0604020202020204" pitchFamily="34" charset="0"/>
              </a:rPr>
              <a:t>$0.69 privacy premium</a:t>
            </a:r>
          </a:p>
        </p:txBody>
      </p:sp>
      <p:sp>
        <p:nvSpPr>
          <p:cNvPr id="10" name="Freeform 9" descr="&quot;&quot;">
            <a:extLst>
              <a:ext uri="{FF2B5EF4-FFF2-40B4-BE49-F238E27FC236}">
                <a16:creationId xmlns:a16="http://schemas.microsoft.com/office/drawing/2014/main" id="{6ACDCAA3-5BDD-8C44-9DD6-0B4B3593663F}"/>
              </a:ext>
            </a:extLst>
          </p:cNvPr>
          <p:cNvSpPr/>
          <p:nvPr/>
        </p:nvSpPr>
        <p:spPr>
          <a:xfrm>
            <a:off x="10328223" y="3192905"/>
            <a:ext cx="479685" cy="1528997"/>
          </a:xfrm>
          <a:custGeom>
            <a:avLst/>
            <a:gdLst>
              <a:gd name="connsiteX0" fmla="*/ 0 w 479685"/>
              <a:gd name="connsiteY0" fmla="*/ 1528997 h 1528997"/>
              <a:gd name="connsiteX1" fmla="*/ 134911 w 479685"/>
              <a:gd name="connsiteY1" fmla="*/ 1349115 h 1528997"/>
              <a:gd name="connsiteX2" fmla="*/ 179882 w 479685"/>
              <a:gd name="connsiteY2" fmla="*/ 1259174 h 1528997"/>
              <a:gd name="connsiteX3" fmla="*/ 224852 w 479685"/>
              <a:gd name="connsiteY3" fmla="*/ 1184223 h 1528997"/>
              <a:gd name="connsiteX4" fmla="*/ 284813 w 479685"/>
              <a:gd name="connsiteY4" fmla="*/ 1034321 h 1528997"/>
              <a:gd name="connsiteX5" fmla="*/ 314793 w 479685"/>
              <a:gd name="connsiteY5" fmla="*/ 959370 h 1528997"/>
              <a:gd name="connsiteX6" fmla="*/ 374754 w 479685"/>
              <a:gd name="connsiteY6" fmla="*/ 809469 h 1528997"/>
              <a:gd name="connsiteX7" fmla="*/ 404734 w 479685"/>
              <a:gd name="connsiteY7" fmla="*/ 719528 h 1528997"/>
              <a:gd name="connsiteX8" fmla="*/ 419725 w 479685"/>
              <a:gd name="connsiteY8" fmla="*/ 674557 h 1528997"/>
              <a:gd name="connsiteX9" fmla="*/ 449705 w 479685"/>
              <a:gd name="connsiteY9" fmla="*/ 554636 h 1528997"/>
              <a:gd name="connsiteX10" fmla="*/ 464695 w 479685"/>
              <a:gd name="connsiteY10" fmla="*/ 494675 h 1528997"/>
              <a:gd name="connsiteX11" fmla="*/ 479685 w 479685"/>
              <a:gd name="connsiteY11" fmla="*/ 434715 h 1528997"/>
              <a:gd name="connsiteX12" fmla="*/ 464695 w 479685"/>
              <a:gd name="connsiteY12" fmla="*/ 104931 h 1528997"/>
              <a:gd name="connsiteX13" fmla="*/ 434715 w 479685"/>
              <a:gd name="connsiteY13" fmla="*/ 14990 h 1528997"/>
              <a:gd name="connsiteX14" fmla="*/ 419725 w 479685"/>
              <a:gd name="connsiteY14" fmla="*/ 0 h 152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685" h="1528997">
                <a:moveTo>
                  <a:pt x="0" y="1528997"/>
                </a:moveTo>
                <a:cubicBezTo>
                  <a:pt x="2392" y="1525921"/>
                  <a:pt x="109252" y="1395301"/>
                  <a:pt x="134911" y="1349115"/>
                </a:cubicBezTo>
                <a:cubicBezTo>
                  <a:pt x="151189" y="1319814"/>
                  <a:pt x="163831" y="1288600"/>
                  <a:pt x="179882" y="1259174"/>
                </a:cubicBezTo>
                <a:cubicBezTo>
                  <a:pt x="193834" y="1233596"/>
                  <a:pt x="212531" y="1210625"/>
                  <a:pt x="224852" y="1184223"/>
                </a:cubicBezTo>
                <a:cubicBezTo>
                  <a:pt x="247610" y="1135455"/>
                  <a:pt x="264826" y="1084288"/>
                  <a:pt x="284813" y="1034321"/>
                </a:cubicBezTo>
                <a:cubicBezTo>
                  <a:pt x="294806" y="1009337"/>
                  <a:pt x="302759" y="983437"/>
                  <a:pt x="314793" y="959370"/>
                </a:cubicBezTo>
                <a:cubicBezTo>
                  <a:pt x="358907" y="871144"/>
                  <a:pt x="337708" y="920609"/>
                  <a:pt x="374754" y="809469"/>
                </a:cubicBezTo>
                <a:lnTo>
                  <a:pt x="404734" y="719528"/>
                </a:lnTo>
                <a:cubicBezTo>
                  <a:pt x="409731" y="704538"/>
                  <a:pt x="415893" y="689886"/>
                  <a:pt x="419725" y="674557"/>
                </a:cubicBezTo>
                <a:lnTo>
                  <a:pt x="449705" y="554636"/>
                </a:lnTo>
                <a:lnTo>
                  <a:pt x="464695" y="494675"/>
                </a:lnTo>
                <a:lnTo>
                  <a:pt x="479685" y="434715"/>
                </a:lnTo>
                <a:cubicBezTo>
                  <a:pt x="474688" y="324787"/>
                  <a:pt x="476418" y="214346"/>
                  <a:pt x="464695" y="104931"/>
                </a:cubicBezTo>
                <a:cubicBezTo>
                  <a:pt x="461328" y="73509"/>
                  <a:pt x="457061" y="37336"/>
                  <a:pt x="434715" y="14990"/>
                </a:cubicBezTo>
                <a:lnTo>
                  <a:pt x="41972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17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0" y="248593"/>
            <a:ext cx="10515600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information condition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privacy score">
            <a:extLst>
              <a:ext uri="{FF2B5EF4-FFF2-40B4-BE49-F238E27FC236}">
                <a16:creationId xmlns:a16="http://schemas.microsoft.com/office/drawing/2014/main" id="{DBF4B7DF-7963-7440-A48E-E7F7095E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0" y="1149001"/>
            <a:ext cx="9375307" cy="52073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32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Irrelevant information condition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6" name="Picture 5" descr="privacy score page">
            <a:extLst>
              <a:ext uri="{FF2B5EF4-FFF2-40B4-BE49-F238E27FC236}">
                <a16:creationId xmlns:a16="http://schemas.microsoft.com/office/drawing/2014/main" id="{0B29CF52-B5EB-9249-8151-1305B87E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28" y="1330313"/>
            <a:ext cx="9511467" cy="52760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18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information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no privacy icon">
            <a:extLst>
              <a:ext uri="{FF2B5EF4-FFF2-40B4-BE49-F238E27FC236}">
                <a16:creationId xmlns:a16="http://schemas.microsoft.com/office/drawing/2014/main" id="{526CF18E-2B6A-7D48-BC61-914BF02A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5" y="1580330"/>
            <a:ext cx="9168540" cy="51411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85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1415484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privacy icons influence purchases?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AD9A8A-DD88-A748-9F31-D00A053EE4C7}"/>
              </a:ext>
            </a:extLst>
          </p:cNvPr>
          <p:cNvSpPr/>
          <p:nvPr/>
        </p:nvSpPr>
        <p:spPr>
          <a:xfrm>
            <a:off x="738566" y="2252206"/>
            <a:ext cx="105031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No privacy info: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most people purchased where price was 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With privacy info: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more people purchased from expensive sites with better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Sure enough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6C841-E0CD-7F42-B4C9-6ED4F34E7A3C}"/>
              </a:ext>
            </a:extLst>
          </p:cNvPr>
          <p:cNvSpPr/>
          <p:nvPr/>
        </p:nvSpPr>
        <p:spPr>
          <a:xfrm>
            <a:off x="633334" y="1571703"/>
            <a:ext cx="105193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Privacy-sensitive nature of product impacts willingness to pay a premium for privacy</a:t>
            </a:r>
            <a:endParaRPr lang="en-US" sz="3200" dirty="0"/>
          </a:p>
        </p:txBody>
      </p:sp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4577E62C-A62E-1549-9BDB-2EF9F813C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99" y="2773181"/>
            <a:ext cx="8849501" cy="3005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14FBD6-FC26-0141-9849-3D74FDC4F986}"/>
              </a:ext>
            </a:extLst>
          </p:cNvPr>
          <p:cNvSpPr/>
          <p:nvPr/>
        </p:nvSpPr>
        <p:spPr>
          <a:xfrm>
            <a:off x="633334" y="6033184"/>
            <a:ext cx="9348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S. </a:t>
            </a:r>
            <a:r>
              <a:rPr lang="en-US" sz="1600" dirty="0" err="1">
                <a:latin typeface="Arial" panose="020B0604020202020204" pitchFamily="34" charset="0"/>
              </a:rPr>
              <a:t>Egelman</a:t>
            </a:r>
            <a:r>
              <a:rPr lang="en-US" sz="1600" dirty="0">
                <a:latin typeface="Arial" panose="020B0604020202020204" pitchFamily="34" charset="0"/>
              </a:rPr>
              <a:t>, J. Tsai, L. </a:t>
            </a:r>
            <a:r>
              <a:rPr lang="en-US" sz="1600" dirty="0" err="1">
                <a:latin typeface="Arial" panose="020B0604020202020204" pitchFamily="34" charset="0"/>
              </a:rPr>
              <a:t>Cranor</a:t>
            </a:r>
            <a:r>
              <a:rPr lang="en-US" sz="1600" dirty="0">
                <a:latin typeface="Arial" panose="020B0604020202020204" pitchFamily="34" charset="0"/>
              </a:rPr>
              <a:t>, A. </a:t>
            </a:r>
            <a:r>
              <a:rPr lang="en-US" sz="1600" dirty="0" err="1">
                <a:latin typeface="Arial" panose="020B0604020202020204" pitchFamily="34" charset="0"/>
              </a:rPr>
              <a:t>Acquisti</a:t>
            </a:r>
            <a:r>
              <a:rPr lang="en-US" sz="1600" dirty="0">
                <a:latin typeface="Arial" panose="020B0604020202020204" pitchFamily="34" charset="0"/>
              </a:rPr>
              <a:t>. Timing is Everything? The Effects of Timing and Placement of Online Privacy Indicators. CHI 2009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45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0E43-2FB7-E645-A81F-D5D48128D4BF}"/>
              </a:ext>
            </a:extLst>
          </p:cNvPr>
          <p:cNvSpPr txBox="1"/>
          <p:nvPr/>
        </p:nvSpPr>
        <p:spPr>
          <a:xfrm>
            <a:off x="1189932" y="2005905"/>
            <a:ext cx="62878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 work 4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due Oct 23 @11:59pm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014" y="3530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Policy are often not user-centric</a:t>
            </a:r>
          </a:p>
        </p:txBody>
      </p:sp>
      <p:pic>
        <p:nvPicPr>
          <p:cNvPr id="3" name="Picture 2" descr="article clip">
            <a:extLst>
              <a:ext uri="{FF2B5EF4-FFF2-40B4-BE49-F238E27FC236}">
                <a16:creationId xmlns:a16="http://schemas.microsoft.com/office/drawing/2014/main" id="{F335A1BA-A893-C14E-BD07-FA417D82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40" y="1150060"/>
            <a:ext cx="6868224" cy="3710197"/>
          </a:xfrm>
          <a:prstGeom prst="rect">
            <a:avLst/>
          </a:prstGeom>
        </p:spPr>
      </p:pic>
      <p:pic>
        <p:nvPicPr>
          <p:cNvPr id="7" name="Picture 6" descr="article clip">
            <a:extLst>
              <a:ext uri="{FF2B5EF4-FFF2-40B4-BE49-F238E27FC236}">
                <a16:creationId xmlns:a16="http://schemas.microsoft.com/office/drawing/2014/main" id="{F9609681-71BB-2A43-8142-DA51C148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41" y="5100893"/>
            <a:ext cx="8928884" cy="1620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3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014" y="3530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It’s getting worse</a:t>
            </a:r>
          </a:p>
        </p:txBody>
      </p:sp>
      <p:pic>
        <p:nvPicPr>
          <p:cNvPr id="3" name="Picture 2" descr="IoT devices">
            <a:extLst>
              <a:ext uri="{FF2B5EF4-FFF2-40B4-BE49-F238E27FC236}">
                <a16:creationId xmlns:a16="http://schemas.microsoft.com/office/drawing/2014/main" id="{ED6C8CCC-FB25-F045-93F2-4831FF7D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85" y="1052512"/>
            <a:ext cx="9334500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2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25103</TotalTime>
  <Words>1653</Words>
  <Application>Microsoft Macintosh PowerPoint</Application>
  <PresentationFormat>Widescreen</PresentationFormat>
  <Paragraphs>413</Paragraphs>
  <Slides>76</Slides>
  <Notes>73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Bradley Hand</vt:lpstr>
      <vt:lpstr>Calibri</vt:lpstr>
      <vt:lpstr>Helvetica Neue</vt:lpstr>
      <vt:lpstr>Times New Roman</vt:lpstr>
      <vt:lpstr>Wingdings</vt:lpstr>
      <vt:lpstr>Office Theme</vt:lpstr>
      <vt:lpstr>CSC 533: Privacy in the Digital Age (Fall 2020)  Lecture 18: Privacy Notice </vt:lpstr>
      <vt:lpstr>Goals for today</vt:lpstr>
      <vt:lpstr>Privacy notice and choice</vt:lpstr>
      <vt:lpstr>Nobody reads policies</vt:lpstr>
      <vt:lpstr>Notice fatigue and helplessness</vt:lpstr>
      <vt:lpstr>What if we read policies?</vt:lpstr>
      <vt:lpstr>PowerPoint Presentation</vt:lpstr>
      <vt:lpstr>Policy are often not user-centric</vt:lpstr>
      <vt:lpstr>It’s getting worse</vt:lpstr>
      <vt:lpstr>Simplified notice and choice</vt:lpstr>
      <vt:lpstr>GDPR requirement</vt:lpstr>
      <vt:lpstr>Different notice format</vt:lpstr>
      <vt:lpstr>Towards a privacy “nutrition label”</vt:lpstr>
      <vt:lpstr>Privacy nutrition label</vt:lpstr>
      <vt:lpstr>Rating labels</vt:lpstr>
      <vt:lpstr>Comparative ranking</vt:lpstr>
      <vt:lpstr>Privacy label for Android</vt:lpstr>
      <vt:lpstr>Online tools to analyse apps</vt:lpstr>
      <vt:lpstr>Privacy Icons</vt:lpstr>
      <vt:lpstr>Privacy notice design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measure effectiveness?</vt:lpstr>
      <vt:lpstr>How can we conduct studies to measure notice effectiveness?</vt:lpstr>
      <vt:lpstr>What should we measure?</vt:lpstr>
      <vt:lpstr>Privacy notice evaluation studies</vt:lpstr>
      <vt:lpstr>1. App notice timing</vt:lpstr>
      <vt:lpstr>When are app privacy notices most effective?</vt:lpstr>
      <vt:lpstr>Web survey and field experiment</vt:lpstr>
      <vt:lpstr>Downloaded app detail</vt:lpstr>
      <vt:lpstr>Participants remembered notices shown during app use</vt:lpstr>
      <vt:lpstr>2. Privacy “Nutrition Labels”</vt:lpstr>
      <vt:lpstr>Iterative evaluation</vt:lpstr>
      <vt:lpstr>Long and short label versions</vt:lpstr>
      <vt:lpstr>Standardized text version</vt:lpstr>
      <vt:lpstr>How do we measure effectiveness?</vt:lpstr>
      <vt:lpstr>Which ones more effective?</vt:lpstr>
      <vt:lpstr>3. Effectiveness of AdChoices icon and taglines</vt:lpstr>
      <vt:lpstr>AdChoices icon study</vt:lpstr>
      <vt:lpstr>PowerPoint Presentation</vt:lpstr>
      <vt:lpstr>Varied icon and taglines</vt:lpstr>
      <vt:lpstr>What people think happens if they click?</vt:lpstr>
      <vt:lpstr>What people think happens if they click?</vt:lpstr>
      <vt:lpstr>4. Effectiveness of privacy meters in search results</vt:lpstr>
      <vt:lpstr>Search result with privacy meter</vt:lpstr>
      <vt:lpstr>How do we test whether privacy meters change behavior?</vt:lpstr>
      <vt:lpstr>First purchasing study had significant limitations</vt:lpstr>
      <vt:lpstr>Study design</vt:lpstr>
      <vt:lpstr>PowerPoint Presentation</vt:lpstr>
      <vt:lpstr>Products used for the experiment</vt:lpstr>
      <vt:lpstr>Study to control privacy premium</vt:lpstr>
      <vt:lpstr>Merchant selection</vt:lpstr>
      <vt:lpstr>Privacy information condition</vt:lpstr>
      <vt:lpstr>Irrelevant information condition</vt:lpstr>
      <vt:lpstr>No information</vt:lpstr>
      <vt:lpstr>Do privacy icons influence purchases?</vt:lpstr>
      <vt:lpstr>Sure enough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875</cp:revision>
  <cp:lastPrinted>2019-03-07T14:57:39Z</cp:lastPrinted>
  <dcterms:created xsi:type="dcterms:W3CDTF">2019-01-03T13:29:27Z</dcterms:created>
  <dcterms:modified xsi:type="dcterms:W3CDTF">2020-10-20T13:58:49Z</dcterms:modified>
</cp:coreProperties>
</file>